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95" r:id="rId2"/>
    <p:sldId id="344" r:id="rId3"/>
    <p:sldId id="345" r:id="rId4"/>
    <p:sldId id="328" r:id="rId5"/>
    <p:sldId id="336" r:id="rId6"/>
    <p:sldId id="346" r:id="rId7"/>
    <p:sldId id="338" r:id="rId8"/>
    <p:sldId id="347" r:id="rId9"/>
    <p:sldId id="343" r:id="rId10"/>
    <p:sldId id="306" r:id="rId11"/>
    <p:sldId id="308" r:id="rId12"/>
    <p:sldId id="310" r:id="rId13"/>
    <p:sldId id="309" r:id="rId14"/>
    <p:sldId id="316" r:id="rId15"/>
    <p:sldId id="339" r:id="rId16"/>
    <p:sldId id="340" r:id="rId17"/>
    <p:sldId id="341" r:id="rId18"/>
    <p:sldId id="342" r:id="rId19"/>
    <p:sldId id="322" r:id="rId20"/>
    <p:sldId id="317" r:id="rId21"/>
    <p:sldId id="318" r:id="rId22"/>
    <p:sldId id="320" r:id="rId23"/>
    <p:sldId id="323" r:id="rId24"/>
    <p:sldId id="324" r:id="rId25"/>
    <p:sldId id="319" r:id="rId26"/>
    <p:sldId id="371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7" r:id="rId47"/>
    <p:sldId id="368" r:id="rId48"/>
    <p:sldId id="369" r:id="rId49"/>
    <p:sldId id="370" r:id="rId50"/>
  </p:sldIdLst>
  <p:sldSz cx="9144000" cy="6858000" type="screen4x3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9C322F5-6D84-4F24-A5D6-5EA1B5367BA0}">
          <p14:sldIdLst>
            <p14:sldId id="295"/>
            <p14:sldId id="344"/>
            <p14:sldId id="345"/>
            <p14:sldId id="328"/>
            <p14:sldId id="336"/>
            <p14:sldId id="346"/>
            <p14:sldId id="338"/>
            <p14:sldId id="347"/>
            <p14:sldId id="343"/>
            <p14:sldId id="306"/>
            <p14:sldId id="308"/>
            <p14:sldId id="310"/>
            <p14:sldId id="309"/>
            <p14:sldId id="316"/>
          </p14:sldIdLst>
        </p14:section>
        <p14:section name="Минералка" id="{63F33511-4D96-4FD6-8AC7-E4850A57C050}">
          <p14:sldIdLst>
            <p14:sldId id="339"/>
            <p14:sldId id="340"/>
            <p14:sldId id="341"/>
            <p14:sldId id="342"/>
          </p14:sldIdLst>
        </p14:section>
        <p14:section name="ГСМ, техника" id="{3C95DCDE-AD1C-491E-BF5E-966B6A28FAE9}">
          <p14:sldIdLst>
            <p14:sldId id="322"/>
            <p14:sldId id="317"/>
            <p14:sldId id="318"/>
          </p14:sldIdLst>
        </p14:section>
        <p14:section name="Доведение средств" id="{8AF8CB1E-4589-42A6-A6E9-32D66FFBCB77}">
          <p14:sldIdLst>
            <p14:sldId id="320"/>
            <p14:sldId id="323"/>
            <p14:sldId id="324"/>
          </p14:sldIdLst>
        </p14:section>
        <p14:section name="Кредитование" id="{9E061482-B62E-4A23-9DB1-7ED50F9A678F}">
          <p14:sldIdLst>
            <p14:sldId id="319"/>
            <p14:sldId id="371"/>
          </p14:sldIdLst>
        </p14:section>
        <p14:section name="Задачи Госпрограммы" id="{9B0805E0-08A5-4BAF-ADA1-294687469DF0}">
          <p14:sldIdLst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99" d="100"/>
          <a:sy n="99" d="100"/>
        </p:scale>
        <p:origin x="-2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009951881014871E-2"/>
          <c:y val="0.10569501116037612"/>
          <c:w val="0.84652132545931758"/>
          <c:h val="0.784167920736079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посеяно яровых культур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0.1613127521600457"/>
                  <c:y val="-4.116097587048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358582237867072"/>
                  <c:y val="-3.3047373748509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8369240707615023"/>
                  <c:y val="-9.493466596288434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"-"??_р_._-;_-@_-</c:formatCode>
                <c:ptCount val="3"/>
                <c:pt idx="0">
                  <c:v>49099.1</c:v>
                </c:pt>
                <c:pt idx="1">
                  <c:v>51393.2</c:v>
                </c:pt>
                <c:pt idx="2">
                  <c:v>51982.400000000001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 сева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Лист1!$A$2:$A$4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Лист1!$C$2:$C$4</c:f>
              <c:numCache>
                <c:formatCode>_-* #,##0.0_р_._-;\-* #,##0.0_р_._-;_-* "-"??_р_._-;_-@_-</c:formatCode>
                <c:ptCount val="3"/>
                <c:pt idx="0">
                  <c:v>1782.8000000000029</c:v>
                </c:pt>
                <c:pt idx="1">
                  <c:v>1601.2000000000044</c:v>
                </c:pt>
                <c:pt idx="2">
                  <c:v>-129.59999999999854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30171520"/>
        <c:axId val="30173056"/>
      </c:barChart>
      <c:catAx>
        <c:axId val="301715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0173056"/>
        <c:crosses val="autoZero"/>
        <c:auto val="1"/>
        <c:lblAlgn val="ctr"/>
        <c:lblOffset val="100"/>
        <c:noMultiLvlLbl val="0"/>
      </c:catAx>
      <c:valAx>
        <c:axId val="30173056"/>
        <c:scaling>
          <c:orientation val="minMax"/>
          <c:max val="55000"/>
          <c:min val="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01715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0315288713910762E-2"/>
          <c:y val="2.1377431952917293E-2"/>
          <c:w val="0.52587346894138232"/>
          <c:h val="0.1015512165314965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658276418784507E-2"/>
          <c:y val="3.9609183454502012E-2"/>
          <c:w val="0.91944844472397025"/>
          <c:h val="0.687220636063268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Производство, млн. тонн д.в.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179299844332731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643547220946807E-2"/>
                  <c:y val="-2.1875000000000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893278857245266E-2"/>
                  <c:y val="-2.8124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893278857245266E-2"/>
                  <c:y val="-1.6744168557729339E-2"/>
                </c:manualLayout>
              </c:layout>
              <c:tx>
                <c:rich>
                  <a:bodyPr/>
                  <a:lstStyle/>
                  <a:p>
                    <a:r>
                      <a:rPr lang="en-US" sz="1398" dirty="0" smtClean="0"/>
                      <a:t>18,3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98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1990 г.</c:v>
                </c:pt>
                <c:pt idx="1">
                  <c:v>2012 г.</c:v>
                </c:pt>
                <c:pt idx="2">
                  <c:v>2013 г.</c:v>
                </c:pt>
                <c:pt idx="3">
                  <c:v>2014 г.</c:v>
                </c:pt>
                <c:pt idx="4">
                  <c:v>2015 г.
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16.600000000000001</c:v>
                </c:pt>
                <c:pt idx="1">
                  <c:v>18</c:v>
                </c:pt>
                <c:pt idx="2">
                  <c:v>18.3</c:v>
                </c:pt>
                <c:pt idx="3">
                  <c:v>18.3</c:v>
                </c:pt>
                <c:pt idx="4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Внесение, млн. тонн д.в.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572041974174938E-2"/>
                  <c:y val="-3.43750000000000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500536727403066E-2"/>
                  <c:y val="-4.062499999999999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715052467718666E-2"/>
                  <c:y val="-2.500000000000000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036289350788993E-2"/>
                  <c:y val="-2.500000000000000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1990 г.</c:v>
                </c:pt>
                <c:pt idx="1">
                  <c:v>2012 г.</c:v>
                </c:pt>
                <c:pt idx="2">
                  <c:v>2013 г.</c:v>
                </c:pt>
                <c:pt idx="3">
                  <c:v>2014 г.</c:v>
                </c:pt>
                <c:pt idx="4">
                  <c:v>2015 г.
(прогноз)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9.9</c:v>
                </c:pt>
                <c:pt idx="1">
                  <c:v>2.44</c:v>
                </c:pt>
                <c:pt idx="2">
                  <c:v>2.4</c:v>
                </c:pt>
                <c:pt idx="3">
                  <c:v>2.44</c:v>
                </c:pt>
                <c:pt idx="4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9409280"/>
        <c:axId val="125569280"/>
        <c:axId val="0"/>
      </c:bar3DChart>
      <c:catAx>
        <c:axId val="119409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5569280"/>
        <c:crosses val="autoZero"/>
        <c:auto val="1"/>
        <c:lblAlgn val="ctr"/>
        <c:lblOffset val="100"/>
        <c:noMultiLvlLbl val="0"/>
      </c:catAx>
      <c:valAx>
        <c:axId val="12556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409280"/>
        <c:crosses val="autoZero"/>
        <c:crossBetween val="between"/>
      </c:valAx>
      <c:spPr>
        <a:noFill/>
        <a:ln w="25387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373497560485344E-2"/>
          <c:y val="9.0501820580853848E-2"/>
          <c:w val="0.9241370877199947"/>
          <c:h val="0.707441991424317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Внесено с минеральными и органическими удобрениями, растительными остатками и соломой, млн. тонн д.в.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198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3.7600000000000002</c:v>
                </c:pt>
                <c:pt idx="1">
                  <c:v>4.54</c:v>
                </c:pt>
                <c:pt idx="2">
                  <c:v>4.34</c:v>
                </c:pt>
                <c:pt idx="3">
                  <c:v>4.2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Вынос питательных веществ, млн. тонн д.в.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sz="1198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5.9</c:v>
                </c:pt>
                <c:pt idx="1">
                  <c:v>10</c:v>
                </c:pt>
                <c:pt idx="2">
                  <c:v>8.3000000000000007</c:v>
                </c:pt>
                <c:pt idx="3">
                  <c:v>9.4</c:v>
                </c:pt>
                <c:pt idx="4">
                  <c:v>10.4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526272"/>
        <c:axId val="133527808"/>
      </c:barChart>
      <c:catAx>
        <c:axId val="13352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3527808"/>
        <c:crosses val="autoZero"/>
        <c:auto val="1"/>
        <c:lblAlgn val="ctr"/>
        <c:lblOffset val="100"/>
        <c:noMultiLvlLbl val="0"/>
      </c:catAx>
      <c:valAx>
        <c:axId val="13352780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0"/>
                </a:pPr>
                <a:r>
                  <a:rPr lang="ru-RU" sz="1200" b="0" dirty="0" smtClean="0"/>
                  <a:t>Млн. тонн д.в.</a:t>
                </a:r>
                <a:endParaRPr lang="ru-RU" sz="1200" b="0" dirty="0"/>
              </a:p>
            </c:rich>
          </c:tx>
          <c:layout>
            <c:manualLayout>
              <c:xMode val="edge"/>
              <c:yMode val="edge"/>
              <c:x val="0"/>
              <c:y val="2.763401080903244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3526272"/>
        <c:crosses val="autoZero"/>
        <c:crossBetween val="between"/>
      </c:valAx>
      <c:spPr>
        <a:noFill/>
        <a:ln w="25387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9.4108334883336447E-2"/>
          <c:y val="0.88315945872615631"/>
          <c:w val="0.863872389967002"/>
          <c:h val="0.1168405412738437"/>
        </c:manualLayout>
      </c:layout>
      <c:overlay val="0"/>
      <c:txPr>
        <a:bodyPr/>
        <a:lstStyle/>
        <a:p>
          <a:pPr>
            <a:defRPr sz="999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70988772183993"/>
          <c:y val="8.10978331492795E-2"/>
          <c:w val="0.8592901122781601"/>
          <c:h val="0.81734575927253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7.12164974044297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7835797112108061E-3"/>
                  <c:y val="9.49553298725729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170.8</c:v>
                </c:pt>
                <c:pt idx="1">
                  <c:v>126.3</c:v>
                </c:pt>
                <c:pt idx="2">
                  <c:v>179.4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6617182727700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91789855605403E-3"/>
                  <c:y val="9.49553298725729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134318844843224E-2"/>
                  <c:y val="3.3234365455400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8486598961771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.0">
                  <c:v>1482.1</c:v>
                </c:pt>
                <c:pt idx="1">
                  <c:v>1523.1</c:v>
                </c:pt>
                <c:pt idx="2" formatCode="0.0">
                  <c:v>1527.8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145248256"/>
        <c:axId val="144225792"/>
      </c:barChart>
      <c:catAx>
        <c:axId val="145248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4225792"/>
        <c:crosses val="autoZero"/>
        <c:auto val="1"/>
        <c:lblAlgn val="ctr"/>
        <c:lblOffset val="100"/>
        <c:noMultiLvlLbl val="0"/>
      </c:catAx>
      <c:valAx>
        <c:axId val="144225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5248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003129380500645E-2"/>
          <c:y val="0.21101867673344354"/>
          <c:w val="0.91000081465022009"/>
          <c:h val="0.6409718127547097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цена на дизтопливо </c:v>
                </c:pt>
              </c:strCache>
            </c:strRef>
          </c:tx>
          <c:spPr>
            <a:ln w="57150">
              <a:solidFill>
                <a:schemeClr val="accent1">
                  <a:lumMod val="75000"/>
                </a:schemeClr>
              </a:solidFill>
              <a:prstDash val="solid"/>
            </a:ln>
          </c:spPr>
          <c:marker>
            <c:symbol val="triangle"/>
            <c:size val="3"/>
            <c:spPr>
              <a:solidFill>
                <a:srgbClr val="FF0000"/>
              </a:solidFill>
              <a:ln w="57150">
                <a:solidFill>
                  <a:schemeClr val="accent1">
                    <a:lumMod val="75000"/>
                  </a:schemeClr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7.1247847497478783E-2"/>
                  <c:y val="-5.159148983446182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901109890696415E-2"/>
                  <c:y val="8.7342096629253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50863669690184E-3"/>
                  <c:y val="-3.74940978780135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318904660641999E-2"/>
                  <c:y val="3.5535187707234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0388588154985804E-2"/>
                  <c:y val="-5.09005943784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5401608512813783E-2"/>
                  <c:y val="-0.123838020406285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3738879322211019E-3"/>
                  <c:y val="-1.0369073575158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0763997435238347E-2"/>
                  <c:y val="-5.80081555111279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040350773333718E-2"/>
                  <c:y val="-4.64390048946215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2009568640901669E-2"/>
                  <c:y val="-4.99485743714721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3211829685067221E-2"/>
                  <c:y val="-2.10715177844148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5.4620298388156109E-2"/>
                  <c:y val="3.43321084541847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4.9726020909291804E-2"/>
                  <c:y val="4.27390460986464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6.4995940794592963E-2"/>
                  <c:y val="-4.77345086517667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5.3212952376671787E-3"/>
                  <c:y val="-4.3617761237687187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>
                        <a:solidFill>
                          <a:schemeClr val="tx2"/>
                        </a:solidFill>
                      </a:rPr>
                      <a:t>36 557</a:t>
                    </a:r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3.2309906118575052E-3"/>
                  <c:y val="8.2610789353810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5.3453385126214996E-2"/>
                  <c:y val="-0.1590700914675536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3027646356831778E-2"/>
                  <c:y val="-0.2628435370282378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5.2419258962823061E-2"/>
                  <c:y val="-0.1610232164675536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Mode val="edge"/>
                  <c:yMode val="edge"/>
                  <c:x val="0.91209927611168562"/>
                  <c:y val="4.296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Mode val="edge"/>
                  <c:yMode val="edge"/>
                  <c:x val="0.91313340227507755"/>
                  <c:y val="0.1210937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Mode val="edge"/>
                  <c:yMode val="edge"/>
                  <c:x val="0.80455015511892447"/>
                  <c:y val="6.0546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Mode val="edge"/>
                  <c:yMode val="edge"/>
                  <c:x val="0.87176835573940026"/>
                  <c:y val="5.6640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Mode val="edge"/>
                  <c:yMode val="edge"/>
                  <c:x val="0.91313340227507755"/>
                  <c:y val="5.46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Mode val="edge"/>
                  <c:yMode val="edge"/>
                  <c:x val="0.90692864529472594"/>
                  <c:y val="0.2304687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107"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апрель</c:v>
                </c:pt>
                <c:pt idx="1">
                  <c:v>май</c:v>
                </c:pt>
                <c:pt idx="2">
                  <c:v>июнь</c:v>
                </c:pt>
                <c:pt idx="4">
                  <c:v>апрель</c:v>
                </c:pt>
                <c:pt idx="5">
                  <c:v>май</c:v>
                </c:pt>
                <c:pt idx="6">
                  <c:v>июнь</c:v>
                </c:pt>
              </c:strCache>
            </c:strRef>
          </c:cat>
          <c:val>
            <c:numRef>
              <c:f>Sheet1!$B$2:$H$2</c:f>
              <c:numCache>
                <c:formatCode>#,##0</c:formatCode>
                <c:ptCount val="7"/>
                <c:pt idx="0">
                  <c:v>35473</c:v>
                </c:pt>
                <c:pt idx="1">
                  <c:v>35508</c:v>
                </c:pt>
                <c:pt idx="2">
                  <c:v>36846</c:v>
                </c:pt>
                <c:pt idx="4">
                  <c:v>37586</c:v>
                </c:pt>
                <c:pt idx="5">
                  <c:v>37777</c:v>
                </c:pt>
                <c:pt idx="6">
                  <c:v>38283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цена на АИ-92</c:v>
                </c:pt>
              </c:strCache>
            </c:strRef>
          </c:tx>
          <c:spPr>
            <a:ln w="57150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circle"/>
            <c:size val="3"/>
            <c:spPr>
              <a:solidFill>
                <a:srgbClr val="0000FF"/>
              </a:solidFill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7.3212334366159995E-2"/>
                  <c:y val="-2.6019678369070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1286529337239909E-2"/>
                  <c:y val="-0.1252927190423754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7696169177568468E-2"/>
                  <c:y val="-0.1309766906821170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408920700823921E-2"/>
                  <c:y val="-4.0731278454011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107087176000966E-2"/>
                  <c:y val="4.4448620292189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2972462013422065E-2"/>
                  <c:y val="4.4902562909676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4147889915473015E-3"/>
                  <c:y val="2.30767049745022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145686196471093E-2"/>
                  <c:y val="2.752923855030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7.2554490153192066E-3"/>
                  <c:y val="2.7988410279388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3043694804293604E-2"/>
                  <c:y val="2.8141969552394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7.7036247534552583E-3"/>
                  <c:y val="-1.57781951305141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3255251852478703E-2"/>
                  <c:y val="-2.49024636011190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9.461610969130216E-4"/>
                  <c:y val="-4.8899993835618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2094971360830948E-2"/>
                  <c:y val="-4.61109066585194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049430642202636E-2"/>
                  <c:y val="-5.3554022182211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8.7967204668406487E-3"/>
                  <c:y val="-4.20156606031463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4.9316880472647255E-2"/>
                  <c:y val="-9.1658613053217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4061772520223703E-2"/>
                  <c:y val="0.11523437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4.7248628145863385E-2"/>
                  <c:y val="-8.9705488053217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Mode val="edge"/>
                  <c:yMode val="edge"/>
                  <c:x val="0.91313340227507755"/>
                  <c:y val="8.9843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Mode val="edge"/>
                  <c:yMode val="edge"/>
                  <c:x val="0.90899689762150981"/>
                  <c:y val="4.8828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Mode val="edge"/>
                  <c:yMode val="edge"/>
                  <c:x val="0.81489141675284382"/>
                  <c:y val="0.21289062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Mode val="edge"/>
                  <c:yMode val="edge"/>
                  <c:x val="0.87693898655635982"/>
                  <c:y val="0.210937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Mode val="edge"/>
                  <c:yMode val="edge"/>
                  <c:x val="0.91106514994829368"/>
                  <c:y val="0.304687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Mode val="edge"/>
                  <c:yMode val="edge"/>
                  <c:x val="0.90486039296794207"/>
                  <c:y val="0.1562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107"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апрель</c:v>
                </c:pt>
                <c:pt idx="1">
                  <c:v>май</c:v>
                </c:pt>
                <c:pt idx="2">
                  <c:v>июнь</c:v>
                </c:pt>
                <c:pt idx="4">
                  <c:v>апрель</c:v>
                </c:pt>
                <c:pt idx="5">
                  <c:v>май</c:v>
                </c:pt>
                <c:pt idx="6">
                  <c:v>июнь</c:v>
                </c:pt>
              </c:strCache>
            </c:strRef>
          </c:cat>
          <c:val>
            <c:numRef>
              <c:f>Sheet1!$B$3:$H$3</c:f>
              <c:numCache>
                <c:formatCode>#,##0</c:formatCode>
                <c:ptCount val="7"/>
                <c:pt idx="0">
                  <c:v>36629</c:v>
                </c:pt>
                <c:pt idx="1">
                  <c:v>36587</c:v>
                </c:pt>
                <c:pt idx="2">
                  <c:v>37662</c:v>
                </c:pt>
                <c:pt idx="4">
                  <c:v>35871</c:v>
                </c:pt>
                <c:pt idx="5">
                  <c:v>36877</c:v>
                </c:pt>
                <c:pt idx="6">
                  <c:v>39993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230464"/>
        <c:axId val="145260928"/>
      </c:lineChart>
      <c:catAx>
        <c:axId val="14523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ru-RU"/>
          </a:p>
        </c:txPr>
        <c:crossAx val="145260928"/>
        <c:crossesAt val="14000"/>
        <c:auto val="1"/>
        <c:lblAlgn val="ctr"/>
        <c:lblOffset val="1"/>
        <c:tickMarkSkip val="1"/>
        <c:noMultiLvlLbl val="0"/>
      </c:catAx>
      <c:valAx>
        <c:axId val="145260928"/>
        <c:scaling>
          <c:orientation val="minMax"/>
          <c:max val="40000"/>
          <c:min val="34000"/>
        </c:scaling>
        <c:delete val="0"/>
        <c:axPos val="l"/>
        <c:majorGridlines>
          <c:spPr>
            <a:ln w="2952">
              <a:solidFill>
                <a:schemeClr val="tx1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29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45230464"/>
        <c:crosses val="autoZero"/>
        <c:crossBetween val="between"/>
        <c:minorUnit val="500"/>
      </c:valAx>
      <c:spPr>
        <a:noFill/>
        <a:ln w="11808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8795424474901749"/>
          <c:y val="7.9675128877388118E-2"/>
          <c:w val="0.44121590759057361"/>
          <c:h val="0.11797524929217976"/>
        </c:manualLayout>
      </c:layout>
      <c:overlay val="0"/>
      <c:spPr>
        <a:solidFill>
          <a:srgbClr val="FFFF99"/>
        </a:solidFill>
      </c:spPr>
      <c:txPr>
        <a:bodyPr/>
        <a:lstStyle/>
        <a:p>
          <a:pPr>
            <a:defRPr sz="150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+mn-lt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523067934035704E-2"/>
          <c:y val="6.0382179757804688E-2"/>
          <c:w val="0.9614769320659643"/>
          <c:h val="0.86022543194125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год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accent1"/>
              </a:solidFill>
            </a:ln>
          </c:spPr>
          <c:invertIfNegative val="0"/>
          <c:dLbls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Лист1!$A$2:$A$17</c:f>
              <c:strCache>
                <c:ptCount val="16"/>
                <c:pt idx="0">
                  <c:v>РОССИЙСКАЯ ФЕДЕРАЦИЯ</c:v>
                </c:pt>
                <c:pt idx="1">
                  <c:v>ПРИВОЛЖСКИЙ Ф.О.</c:v>
                </c:pt>
                <c:pt idx="2">
                  <c:v>Республика Башкортостан</c:v>
                </c:pt>
                <c:pt idx="3">
                  <c:v>Республика Марий Эл</c:v>
                </c:pt>
                <c:pt idx="4">
                  <c:v>Республика Мордовия</c:v>
                </c:pt>
                <c:pt idx="5">
                  <c:v>Республика Татарстан</c:v>
                </c:pt>
                <c:pt idx="6">
                  <c:v>Удмуртская Республика</c:v>
                </c:pt>
                <c:pt idx="7">
                  <c:v>Чувашская Республика</c:v>
                </c:pt>
                <c:pt idx="8">
                  <c:v>Пермский край</c:v>
                </c:pt>
                <c:pt idx="9">
                  <c:v>Кировская область</c:v>
                </c:pt>
                <c:pt idx="10">
                  <c:v>Нижегородская область</c:v>
                </c:pt>
                <c:pt idx="11">
                  <c:v>Оренбургская область</c:v>
                </c:pt>
                <c:pt idx="12">
                  <c:v>Пензенская область</c:v>
                </c:pt>
                <c:pt idx="13">
                  <c:v>Самарская область</c:v>
                </c:pt>
                <c:pt idx="14">
                  <c:v>Саратовская область</c:v>
                </c:pt>
                <c:pt idx="15">
                  <c:v>Ульяновская область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167.1</c:v>
                </c:pt>
                <c:pt idx="1">
                  <c:v>132.4</c:v>
                </c:pt>
                <c:pt idx="2">
                  <c:v>174.5</c:v>
                </c:pt>
                <c:pt idx="3">
                  <c:v>132.6</c:v>
                </c:pt>
                <c:pt idx="4">
                  <c:v>142</c:v>
                </c:pt>
                <c:pt idx="5">
                  <c:v>161</c:v>
                </c:pt>
                <c:pt idx="6">
                  <c:v>104.5</c:v>
                </c:pt>
                <c:pt idx="7">
                  <c:v>126.3</c:v>
                </c:pt>
                <c:pt idx="8">
                  <c:v>222</c:v>
                </c:pt>
                <c:pt idx="9">
                  <c:v>166.6</c:v>
                </c:pt>
                <c:pt idx="10">
                  <c:v>148.4</c:v>
                </c:pt>
                <c:pt idx="11">
                  <c:v>94.2</c:v>
                </c:pt>
                <c:pt idx="12">
                  <c:v>103</c:v>
                </c:pt>
                <c:pt idx="13">
                  <c:v>121</c:v>
                </c:pt>
                <c:pt idx="14">
                  <c:v>105.1</c:v>
                </c:pt>
                <c:pt idx="15">
                  <c:v>156.1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 год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1"/>
              </a:solidFill>
            </a:ln>
          </c:spPr>
          <c:invertIfNegative val="0"/>
          <c:dLbls>
            <c:txPr>
              <a:bodyPr rot="-5400000" vert="horz"/>
              <a:lstStyle/>
              <a:p>
                <a:pPr algn="ctr">
                  <a:defRPr lang="ru-RU" sz="12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Лист1!$A$2:$A$17</c:f>
              <c:strCache>
                <c:ptCount val="16"/>
                <c:pt idx="0">
                  <c:v>РОССИЙСКАЯ ФЕДЕРАЦИЯ</c:v>
                </c:pt>
                <c:pt idx="1">
                  <c:v>ПРИВОЛЖСКИЙ Ф.О.</c:v>
                </c:pt>
                <c:pt idx="2">
                  <c:v>Республика Башкортостан</c:v>
                </c:pt>
                <c:pt idx="3">
                  <c:v>Республика Марий Эл</c:v>
                </c:pt>
                <c:pt idx="4">
                  <c:v>Республика Мордовия</c:v>
                </c:pt>
                <c:pt idx="5">
                  <c:v>Республика Татарстан</c:v>
                </c:pt>
                <c:pt idx="6">
                  <c:v>Удмуртская Республика</c:v>
                </c:pt>
                <c:pt idx="7">
                  <c:v>Чувашская Республика</c:v>
                </c:pt>
                <c:pt idx="8">
                  <c:v>Пермский край</c:v>
                </c:pt>
                <c:pt idx="9">
                  <c:v>Кировская область</c:v>
                </c:pt>
                <c:pt idx="10">
                  <c:v>Нижегородская область</c:v>
                </c:pt>
                <c:pt idx="11">
                  <c:v>Оренбургская область</c:v>
                </c:pt>
                <c:pt idx="12">
                  <c:v>Пензенская область</c:v>
                </c:pt>
                <c:pt idx="13">
                  <c:v>Самарская область</c:v>
                </c:pt>
                <c:pt idx="14">
                  <c:v>Саратовская область</c:v>
                </c:pt>
                <c:pt idx="15">
                  <c:v>Ульяновская область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149.1</c:v>
                </c:pt>
                <c:pt idx="1">
                  <c:v>129.9</c:v>
                </c:pt>
                <c:pt idx="2">
                  <c:v>178.3</c:v>
                </c:pt>
                <c:pt idx="3">
                  <c:v>117.2</c:v>
                </c:pt>
                <c:pt idx="4">
                  <c:v>143.4</c:v>
                </c:pt>
                <c:pt idx="5">
                  <c:v>158.9</c:v>
                </c:pt>
                <c:pt idx="6">
                  <c:v>106.4</c:v>
                </c:pt>
                <c:pt idx="7">
                  <c:v>124.3</c:v>
                </c:pt>
                <c:pt idx="8">
                  <c:v>216.8</c:v>
                </c:pt>
                <c:pt idx="9">
                  <c:v>163.6</c:v>
                </c:pt>
                <c:pt idx="10">
                  <c:v>140.1</c:v>
                </c:pt>
                <c:pt idx="11">
                  <c:v>82.5</c:v>
                </c:pt>
                <c:pt idx="12">
                  <c:v>97.2</c:v>
                </c:pt>
                <c:pt idx="13">
                  <c:v>122</c:v>
                </c:pt>
                <c:pt idx="14">
                  <c:v>105.4</c:v>
                </c:pt>
                <c:pt idx="15">
                  <c:v>159.80000000000001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rgbClr val="00FF00"/>
            </a:solidFill>
            <a:ln>
              <a:solidFill>
                <a:schemeClr val="tx2"/>
              </a:solidFill>
            </a:ln>
          </c:spPr>
          <c:invertIfNegative val="0"/>
          <c:dLbls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Лист1!$A$2:$A$17</c:f>
              <c:strCache>
                <c:ptCount val="16"/>
                <c:pt idx="0">
                  <c:v>РОССИЙСКАЯ ФЕДЕРАЦИЯ</c:v>
                </c:pt>
                <c:pt idx="1">
                  <c:v>ПРИВОЛЖСКИЙ Ф.О.</c:v>
                </c:pt>
                <c:pt idx="2">
                  <c:v>Республика Башкортостан</c:v>
                </c:pt>
                <c:pt idx="3">
                  <c:v>Республика Марий Эл</c:v>
                </c:pt>
                <c:pt idx="4">
                  <c:v>Республика Мордовия</c:v>
                </c:pt>
                <c:pt idx="5">
                  <c:v>Республика Татарстан</c:v>
                </c:pt>
                <c:pt idx="6">
                  <c:v>Удмуртская Республика</c:v>
                </c:pt>
                <c:pt idx="7">
                  <c:v>Чувашская Республика</c:v>
                </c:pt>
                <c:pt idx="8">
                  <c:v>Пермский край</c:v>
                </c:pt>
                <c:pt idx="9">
                  <c:v>Кировская область</c:v>
                </c:pt>
                <c:pt idx="10">
                  <c:v>Нижегородская область</c:v>
                </c:pt>
                <c:pt idx="11">
                  <c:v>Оренбургская область</c:v>
                </c:pt>
                <c:pt idx="12">
                  <c:v>Пензенская область</c:v>
                </c:pt>
                <c:pt idx="13">
                  <c:v>Самарская область</c:v>
                </c:pt>
                <c:pt idx="14">
                  <c:v>Саратовская область</c:v>
                </c:pt>
                <c:pt idx="15">
                  <c:v>Ульяновская область</c:v>
                </c:pt>
              </c:strCache>
            </c:strRef>
          </c:cat>
          <c:val>
            <c:numRef>
              <c:f>Лист1!$D$2:$D$17</c:f>
              <c:numCache>
                <c:formatCode>General</c:formatCode>
                <c:ptCount val="16"/>
                <c:pt idx="0">
                  <c:v>148.80000000000001</c:v>
                </c:pt>
                <c:pt idx="1">
                  <c:v>128.19999999999999</c:v>
                </c:pt>
                <c:pt idx="2">
                  <c:v>181</c:v>
                </c:pt>
                <c:pt idx="3">
                  <c:v>114.7</c:v>
                </c:pt>
                <c:pt idx="4">
                  <c:v>143.19999999999999</c:v>
                </c:pt>
                <c:pt idx="5">
                  <c:v>155</c:v>
                </c:pt>
                <c:pt idx="6">
                  <c:v>108.3</c:v>
                </c:pt>
                <c:pt idx="7">
                  <c:v>123.5</c:v>
                </c:pt>
                <c:pt idx="8">
                  <c:v>230.5</c:v>
                </c:pt>
                <c:pt idx="9">
                  <c:v>163.6</c:v>
                </c:pt>
                <c:pt idx="10">
                  <c:v>127.9</c:v>
                </c:pt>
                <c:pt idx="11">
                  <c:v>83.6</c:v>
                </c:pt>
                <c:pt idx="12">
                  <c:v>92.5</c:v>
                </c:pt>
                <c:pt idx="13">
                  <c:v>122</c:v>
                </c:pt>
                <c:pt idx="14">
                  <c:v>100.5</c:v>
                </c:pt>
                <c:pt idx="15">
                  <c:v>155.5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axId val="151784448"/>
        <c:axId val="151798528"/>
      </c:barChart>
      <c:catAx>
        <c:axId val="15178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 b="0"/>
            </a:pPr>
            <a:endParaRPr lang="ru-RU"/>
          </a:p>
        </c:txPr>
        <c:crossAx val="151798528"/>
        <c:crosses val="autoZero"/>
        <c:auto val="1"/>
        <c:lblAlgn val="ctr"/>
        <c:lblOffset val="0"/>
        <c:noMultiLvlLbl val="0"/>
      </c:catAx>
      <c:valAx>
        <c:axId val="151798528"/>
        <c:scaling>
          <c:orientation val="minMax"/>
          <c:max val="24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517844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0669578069587088E-2"/>
          <c:y val="0"/>
          <c:w val="0.38697551399753682"/>
          <c:h val="7.2068605280416878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0.88347</cdr:x>
      <cdr:y>0.19737</cdr:y>
    </cdr:from>
    <cdr:to>
      <cdr:x>0.9773</cdr:x>
      <cdr:y>0.26316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99349" y="1080120"/>
          <a:ext cx="838957" cy="360041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/>
        </a:solidFill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r>
            <a:rPr lang="ru-RU" sz="1600" b="1" dirty="0" smtClean="0"/>
            <a:t>51 852,8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0.9012</cdr:x>
      <cdr:y>0.46053</cdr:y>
    </cdr:from>
    <cdr:to>
      <cdr:x>0.99254</cdr:x>
      <cdr:y>0.52632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057823" y="2520280"/>
          <a:ext cx="816748" cy="360040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/>
        </a:solidFill>
      </cdr:spPr>
      <cdr:txBody>
        <a:bodyPr xmlns:a="http://schemas.openxmlformats.org/drawingml/2006/main" wrap="none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prstClr val="black"/>
              </a:solidFill>
            </a:rPr>
            <a:t>52 994,4</a:t>
          </a:r>
          <a:endParaRPr lang="ru-RU" sz="1600" b="1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0.87402</cdr:x>
      <cdr:y>0.72368</cdr:y>
    </cdr:from>
    <cdr:to>
      <cdr:x>0.96685</cdr:x>
      <cdr:y>0.78947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814833" y="3960440"/>
          <a:ext cx="830002" cy="360040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/>
        </a:solidFill>
      </cdr:spPr>
      <cdr:txBody>
        <a:bodyPr xmlns:a="http://schemas.openxmlformats.org/drawingml/2006/main" wrap="none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prstClr val="black"/>
              </a:solidFill>
            </a:rPr>
            <a:t>50 881,9</a:t>
          </a:r>
          <a:endParaRPr lang="ru-RU" sz="1600" b="1" dirty="0">
            <a:solidFill>
              <a:prstClr val="black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0.82371</cdr:x>
      <cdr:y>0.0499</cdr:y>
    </cdr:from>
    <cdr:to>
      <cdr:x>0.93291</cdr:x>
      <cdr:y>0.13294</cdr:y>
    </cdr:to>
    <cdr:sp macro="" textlink="">
      <cdr:nvSpPr>
        <cdr:cNvPr id="2" name="Oval 1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4591" y="215553"/>
          <a:ext cx="792059" cy="35869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C00"/>
        </a:solidFill>
        <a:ln xmlns:a="http://schemas.openxmlformats.org/drawingml/2006/main" w="9525">
          <a:solidFill>
            <a:schemeClr val="tx1"/>
          </a:solidFill>
          <a:round/>
          <a:headEnd/>
          <a:tailEnd/>
        </a:ln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srgbClr val="000000"/>
              </a:solidFill>
            </a:rPr>
            <a:t>-6,4</a:t>
          </a:r>
          <a:endParaRPr lang="ru-RU" sz="1400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0.4512</cdr:x>
      <cdr:y>0.18326</cdr:y>
    </cdr:from>
    <cdr:to>
      <cdr:x>0.5604</cdr:x>
      <cdr:y>0.2663</cdr:y>
    </cdr:to>
    <cdr:sp macro="" textlink="">
      <cdr:nvSpPr>
        <cdr:cNvPr id="3" name="Oval 1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72682" y="791617"/>
          <a:ext cx="792059" cy="35869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C00"/>
        </a:solidFill>
        <a:ln xmlns:a="http://schemas.openxmlformats.org/drawingml/2006/main" w="9525">
          <a:solidFill>
            <a:schemeClr val="tx1"/>
          </a:solidFill>
          <a:round/>
          <a:headEnd/>
          <a:tailEnd/>
        </a:ln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solidFill>
                <a:srgbClr val="000000"/>
              </a:solidFill>
            </a:rPr>
            <a:t>- </a:t>
          </a:r>
          <a:r>
            <a:rPr lang="ru-RU" sz="1400" dirty="0" smtClean="0">
              <a:solidFill>
                <a:srgbClr val="000000"/>
              </a:solidFill>
            </a:rPr>
            <a:t>3,96</a:t>
          </a:r>
          <a:endParaRPr lang="ru-RU" sz="1400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0.26797</cdr:x>
      <cdr:y>0.08324</cdr:y>
    </cdr:from>
    <cdr:to>
      <cdr:x>0.37718</cdr:x>
      <cdr:y>0.16628</cdr:y>
    </cdr:to>
    <cdr:sp macro="" textlink="">
      <cdr:nvSpPr>
        <cdr:cNvPr id="4" name="Oval 1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43695" y="359569"/>
          <a:ext cx="792132" cy="358699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C00"/>
        </a:solidFill>
        <a:ln xmlns:a="http://schemas.openxmlformats.org/drawingml/2006/main" w="9525">
          <a:solidFill>
            <a:schemeClr val="tx1"/>
          </a:solidFill>
          <a:round/>
          <a:headEnd/>
          <a:tailEnd/>
        </a:ln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solidFill>
                <a:srgbClr val="000000"/>
              </a:solidFill>
            </a:rPr>
            <a:t>- </a:t>
          </a:r>
          <a:r>
            <a:rPr lang="ru-RU" sz="1400" dirty="0" smtClean="0">
              <a:solidFill>
                <a:srgbClr val="000000"/>
              </a:solidFill>
            </a:rPr>
            <a:t>5,46</a:t>
          </a:r>
          <a:endParaRPr lang="ru-RU" sz="1400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0.08143</cdr:x>
      <cdr:y>0.33329</cdr:y>
    </cdr:from>
    <cdr:to>
      <cdr:x>0.19063</cdr:x>
      <cdr:y>0.41633</cdr:y>
    </cdr:to>
    <cdr:sp macro="" textlink="">
      <cdr:nvSpPr>
        <cdr:cNvPr id="5" name="Oval 1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0653" y="1439689"/>
          <a:ext cx="792059" cy="358699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C00"/>
        </a:solidFill>
        <a:ln xmlns:a="http://schemas.openxmlformats.org/drawingml/2006/main" w="9525">
          <a:solidFill>
            <a:schemeClr val="tx1"/>
          </a:solidFill>
          <a:round/>
          <a:headEnd/>
          <a:tailEnd/>
        </a:ln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solidFill>
                <a:srgbClr val="000000"/>
              </a:solidFill>
            </a:rPr>
            <a:t>- </a:t>
          </a:r>
          <a:r>
            <a:rPr lang="ru-RU" sz="1400" dirty="0" smtClean="0">
              <a:solidFill>
                <a:srgbClr val="000000"/>
              </a:solidFill>
            </a:rPr>
            <a:t>2,14</a:t>
          </a:r>
          <a:endParaRPr lang="ru-RU" sz="1400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0.6353</cdr:x>
      <cdr:y>0.11658</cdr:y>
    </cdr:from>
    <cdr:to>
      <cdr:x>0.7445</cdr:x>
      <cdr:y>0.19962</cdr:y>
    </cdr:to>
    <cdr:sp macro="" textlink="">
      <cdr:nvSpPr>
        <cdr:cNvPr id="6" name="Oval 1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07991" y="503585"/>
          <a:ext cx="792059" cy="358699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C00"/>
        </a:solidFill>
        <a:ln xmlns:a="http://schemas.openxmlformats.org/drawingml/2006/main" w="9525">
          <a:solidFill>
            <a:schemeClr val="tx1"/>
          </a:solidFill>
          <a:round/>
          <a:headEnd/>
          <a:tailEnd/>
        </a:ln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solidFill>
                <a:srgbClr val="000000"/>
              </a:solidFill>
            </a:rPr>
            <a:t>- </a:t>
          </a:r>
          <a:r>
            <a:rPr lang="ru-RU" sz="1400" dirty="0" smtClean="0">
              <a:solidFill>
                <a:srgbClr val="000000"/>
              </a:solidFill>
            </a:rPr>
            <a:t>5,2</a:t>
          </a:r>
          <a:endParaRPr lang="ru-RU" sz="1400" dirty="0">
            <a:solidFill>
              <a:srgbClr val="00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0.02692</cdr:y>
    </cdr:from>
    <cdr:to>
      <cdr:x>0.27182</cdr:x>
      <cdr:y>0.0673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-228600" y="144016"/>
          <a:ext cx="88701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tIns="0" rIns="0" bIns="0" rtlCol="0"/>
        <a:lstStyle xmlns:a="http://schemas.openxmlformats.org/drawingml/2006/main"/>
        <a:p xmlns:a="http://schemas.openxmlformats.org/drawingml/2006/main">
          <a:r>
            <a:rPr lang="ru-RU" sz="1000" b="1" dirty="0" smtClean="0"/>
            <a:t>тыс. тонн д. в.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0.75727</cdr:x>
      <cdr:y>0.08076</cdr:y>
    </cdr:from>
    <cdr:to>
      <cdr:x>0.95587</cdr:x>
      <cdr:y>0.12114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471192" y="432048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1731,6</a:t>
          </a:r>
          <a:endParaRPr lang="ru-RU" sz="1300" b="1" dirty="0"/>
        </a:p>
      </cdr:txBody>
    </cdr:sp>
  </cdr:relSizeAnchor>
  <cdr:relSizeAnchor xmlns:cdr="http://schemas.openxmlformats.org/drawingml/2006/chartDrawing">
    <cdr:from>
      <cdr:x>0.20562</cdr:x>
      <cdr:y>0.10768</cdr:y>
    </cdr:from>
    <cdr:to>
      <cdr:x>0.38354</cdr:x>
      <cdr:y>0.14806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670992" y="576064"/>
          <a:ext cx="58059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/>
            <a:t>1652,9</a:t>
          </a:r>
          <a:endParaRPr lang="ru-RU" b="1" dirty="0"/>
        </a:p>
      </cdr:txBody>
    </cdr:sp>
  </cdr:relSizeAnchor>
  <cdr:relSizeAnchor xmlns:cdr="http://schemas.openxmlformats.org/drawingml/2006/chartDrawing">
    <cdr:from>
      <cdr:x>0.48123</cdr:x>
      <cdr:y>0.10768</cdr:y>
    </cdr:from>
    <cdr:to>
      <cdr:x>0.66876</cdr:x>
      <cdr:y>0.14806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1570384" y="576064"/>
          <a:ext cx="611963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/>
            <a:t>1653,5</a:t>
          </a:r>
          <a:endParaRPr lang="ru-RU" b="1" dirty="0"/>
        </a:p>
      </cdr:txBody>
    </cdr:sp>
  </cdr:relSizeAnchor>
  <cdr:relSizeAnchor xmlns:cdr="http://schemas.openxmlformats.org/drawingml/2006/chartDrawing">
    <cdr:from>
      <cdr:x>0.22769</cdr:x>
      <cdr:y>0.39033</cdr:y>
    </cdr:from>
    <cdr:to>
      <cdr:x>0.88967</cdr:x>
      <cdr:y>0.4891</cdr:y>
    </cdr:to>
    <cdr:sp macro="" textlink="">
      <cdr:nvSpPr>
        <cdr:cNvPr id="27" name="Правая фигурная скобка 26"/>
        <cdr:cNvSpPr/>
      </cdr:nvSpPr>
      <cdr:spPr>
        <a:xfrm xmlns:a="http://schemas.openxmlformats.org/drawingml/2006/main" rot="16200000">
          <a:off x="1558916" y="1272304"/>
          <a:ext cx="528408" cy="2160240"/>
        </a:xfrm>
        <a:prstGeom xmlns:a="http://schemas.openxmlformats.org/drawingml/2006/main" prst="rightBrace">
          <a:avLst>
            <a:gd name="adj1" fmla="val 8333"/>
            <a:gd name="adj2" fmla="val 51355"/>
          </a:avLst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0.24325</cdr:x>
      <cdr:y>0.74186</cdr:y>
    </cdr:from>
    <cdr:to>
      <cdr:x>0.91174</cdr:x>
      <cdr:y>0.84063</cdr:y>
    </cdr:to>
    <cdr:sp macro="" textlink="">
      <cdr:nvSpPr>
        <cdr:cNvPr id="31" name="Правая фигурная скобка 30"/>
        <cdr:cNvSpPr/>
      </cdr:nvSpPr>
      <cdr:spPr>
        <a:xfrm xmlns:a="http://schemas.openxmlformats.org/drawingml/2006/main" rot="16200000">
          <a:off x="1620316" y="3142341"/>
          <a:ext cx="528408" cy="2181455"/>
        </a:xfrm>
        <a:prstGeom xmlns:a="http://schemas.openxmlformats.org/drawingml/2006/main" prst="rightBrace">
          <a:avLst>
            <a:gd name="adj1" fmla="val 8333"/>
            <a:gd name="adj2" fmla="val 51355"/>
          </a:avLst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0.3045</cdr:x>
      <cdr:y>0.66667</cdr:y>
    </cdr:from>
    <cdr:to>
      <cdr:x>0.3969</cdr:x>
      <cdr:y>0.8265</cdr:y>
    </cdr:to>
    <cdr:sp macro="" textlink="">
      <cdr:nvSpPr>
        <cdr:cNvPr id="2" name="Rectangle 2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09887" y="1152129"/>
          <a:ext cx="822325" cy="276225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altLang="ru-RU" sz="1200" b="1" dirty="0">
              <a:solidFill>
                <a:prstClr val="black"/>
              </a:solidFill>
            </a:rPr>
            <a:t>2014 год</a:t>
          </a:r>
        </a:p>
      </cdr:txBody>
    </cdr:sp>
  </cdr:relSizeAnchor>
  <cdr:relSizeAnchor xmlns:cdr="http://schemas.openxmlformats.org/drawingml/2006/chartDrawing">
    <cdr:from>
      <cdr:x>0.78188</cdr:x>
      <cdr:y>0.66667</cdr:y>
    </cdr:from>
    <cdr:to>
      <cdr:x>0.87897</cdr:x>
      <cdr:y>0.82695</cdr:y>
    </cdr:to>
    <cdr:sp macro="" textlink="">
      <cdr:nvSpPr>
        <cdr:cNvPr id="3" name="Rectangle 2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58359" y="1152129"/>
          <a:ext cx="864095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altLang="ru-RU" sz="1200" b="1" dirty="0">
              <a:solidFill>
                <a:prstClr val="black"/>
              </a:solidFill>
            </a:rPr>
            <a:t>2015 год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0.03488</cdr:x>
      <cdr:y>0.3871</cdr:y>
    </cdr:from>
    <cdr:to>
      <cdr:x>1</cdr:x>
      <cdr:y>0.3871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312836" y="1728192"/>
          <a:ext cx="8655349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C67876BF-8438-4F12-BF32-0129501A6640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550" tIns="45775" rIns="91550" bIns="4577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4CAA814B-EB63-4CBF-AF11-968902C31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60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1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BD87-332D-4AAC-BFEC-1D32557521C2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34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BD87-332D-4AAC-BFEC-1D32557521C2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34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B316B-226C-4A92-8288-230E693B423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580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B316B-226C-4A92-8288-230E693B423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481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5653-9886-4D33-B622-0BE4799FD659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692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5653-9886-4D33-B622-0BE4799FD659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92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BD87-332D-4AAC-BFEC-1D32557521C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941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579" indent="-285607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016" indent="-228486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987" indent="-228486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9545" indent="-228486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6516" indent="-2284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3488" indent="-2284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0459" indent="-2284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7430" indent="-2284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75BB6E-65D0-4948-83AC-CD66B2FD69E9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44" tIns="45620" rIns="91244" bIns="456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8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29998" algn="just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0413F5-AA5E-4618-87F0-706A757000C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AF9F0F-2E9F-4594-B50B-1EA058387303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BD87-332D-4AAC-BFEC-1D32557521C2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349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B549E5-DF25-484F-A7A3-A5C2EADA9FD7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b" hangingPunct="1">
              <a:spcBef>
                <a:spcPct val="0"/>
              </a:spcBef>
            </a:pPr>
            <a:r>
              <a:rPr lang="ru-RU" smtClean="0"/>
              <a:t>Больше всего плодов и ягод произвели такие хозяйства как: </a:t>
            </a:r>
            <a:r>
              <a:rPr lang="ru-RU" smtClean="0">
                <a:cs typeface="Arial" charset="0"/>
              </a:rPr>
              <a:t>ЗАО «Сад - Гигант» </a:t>
            </a:r>
            <a:r>
              <a:rPr lang="ru-RU" i="1" smtClean="0">
                <a:cs typeface="Arial" charset="0"/>
              </a:rPr>
              <a:t>(Краснодарский край, рук. –  Кладь Александр Анатольевич, гл. агроном – Петух Василий Владимирович)</a:t>
            </a:r>
            <a:r>
              <a:rPr lang="ru-RU" smtClean="0">
                <a:cs typeface="Arial" charset="0"/>
              </a:rPr>
              <a:t>, </a:t>
            </a:r>
            <a:r>
              <a:rPr lang="ru-RU" smtClean="0">
                <a:solidFill>
                  <a:srgbClr val="000000"/>
                </a:solidFill>
                <a:cs typeface="Arial" charset="0"/>
              </a:rPr>
              <a:t>ООО НПГ «Сады Придонья», </a:t>
            </a:r>
            <a:r>
              <a:rPr lang="ru-RU" i="1" smtClean="0">
                <a:solidFill>
                  <a:srgbClr val="000000"/>
                </a:solidFill>
                <a:cs typeface="Arial" charset="0"/>
              </a:rPr>
              <a:t>(Волгоградская область, руководитель - Бредихин Владимир Владимирович, гл.агроном - Сергеев Олег Юрьевич), </a:t>
            </a:r>
            <a:r>
              <a:rPr lang="ru-RU" smtClean="0">
                <a:cs typeface="Arial" charset="0"/>
              </a:rPr>
              <a:t>ОАО КСП «Светлогорское» </a:t>
            </a:r>
            <a:r>
              <a:rPr lang="ru-RU" i="1" smtClean="0">
                <a:cs typeface="Arial" charset="0"/>
              </a:rPr>
              <a:t>(Краснодарский край, рук. – Евдокимов Игорь Петрович, гл. агроном – Ульянич Александр Васильевич).</a:t>
            </a:r>
          </a:p>
          <a:p>
            <a:pPr eaLnBrk="1" fontAlgn="b" hangingPunct="1">
              <a:spcBef>
                <a:spcPct val="0"/>
              </a:spcBef>
            </a:pPr>
            <a:endParaRPr lang="ru-RU" i="1" smtClean="0">
              <a:solidFill>
                <a:srgbClr val="000000"/>
              </a:solidFill>
              <a:cs typeface="Arial" charset="0"/>
            </a:endParaRPr>
          </a:p>
          <a:p>
            <a:pPr eaLnBrk="1" fontAlgn="b" hangingPunct="1">
              <a:spcBef>
                <a:spcPct val="0"/>
              </a:spcBef>
            </a:pPr>
            <a:endParaRPr lang="ru-RU" smtClean="0"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 txBox="1">
            <a:spLocks noGrp="1"/>
          </p:cNvSpPr>
          <p:nvPr/>
        </p:nvSpPr>
        <p:spPr bwMode="auto">
          <a:xfrm>
            <a:off x="3856515" y="9439435"/>
            <a:ext cx="2947513" cy="49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3" tIns="45647" rIns="91293" bIns="45647"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3850F376-6085-45AA-9A05-04ECA90D7AF5}" type="slidenum">
              <a:rPr lang="ru-RU"/>
              <a:pPr algn="r"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Ничего не менял.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7AD383-A23E-4259-AC53-45D08E988040}" type="slidenum">
              <a:rPr lang="ru-RU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ru-RU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Ничего не менял.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8EE10D-9448-4367-A559-4D7FD05F61A1}" type="slidenum">
              <a:rPr lang="ru-RU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ru-RU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BD87-332D-4AAC-BFEC-1D32557521C2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34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7108" name="Номер слайда 3"/>
          <p:cNvSpPr txBox="1">
            <a:spLocks noGrp="1"/>
          </p:cNvSpPr>
          <p:nvPr/>
        </p:nvSpPr>
        <p:spPr bwMode="auto">
          <a:xfrm>
            <a:off x="3854184" y="9440227"/>
            <a:ext cx="2949841" cy="49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0" tIns="45771" rIns="91540" bIns="45771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FB0BC37A-BFD6-4739-9871-98384BB167A1}" type="slidenum">
              <a:rPr lang="ru-RU" altLang="ru-RU" sz="1200"/>
              <a:pPr algn="r" eaLnBrk="1" hangingPunct="1"/>
              <a:t>6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BD87-332D-4AAC-BFEC-1D32557521C2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3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BD87-332D-4AAC-BFEC-1D32557521C2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34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BD87-332D-4AAC-BFEC-1D32557521C2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3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92A51-2AAF-4804-B2C8-7224DDE21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776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DE06-8D30-4B06-AE6F-C14DB400D4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59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61DB4-2BCF-4761-8C50-DAFE025E8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31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  <p:sldLayoutId id="214748366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_____Microsoft_Excel_97-20031.xls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emf"/><Relationship Id="rId9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772816"/>
            <a:ext cx="2136606" cy="227688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sp>
        <p:nvSpPr>
          <p:cNvPr id="18434" name="AutoShape 3"/>
          <p:cNvSpPr>
            <a:spLocks noChangeArrowheads="1"/>
          </p:cNvSpPr>
          <p:nvPr/>
        </p:nvSpPr>
        <p:spPr bwMode="auto">
          <a:xfrm>
            <a:off x="371475" y="4508500"/>
            <a:ext cx="8393113" cy="16568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Развитие отрасли растениеводства в рамках Доктрины продовольственной безопасности</a:t>
            </a:r>
            <a:endParaRPr lang="ru-RU" sz="32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2708" name="Text Box 10"/>
          <p:cNvSpPr txBox="1">
            <a:spLocks noChangeArrowheads="1"/>
          </p:cNvSpPr>
          <p:nvPr/>
        </p:nvSpPr>
        <p:spPr bwMode="auto">
          <a:xfrm>
            <a:off x="542218" y="260648"/>
            <a:ext cx="7949549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8000"/>
                </a:solidFill>
                <a:latin typeface="Cambria" pitchFamily="18" charset="0"/>
                <a:cs typeface="Times New Roman" pitchFamily="18" charset="0"/>
              </a:rPr>
              <a:t>Департамент растениеводства, химизации и защиты растений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8000"/>
                </a:solidFill>
                <a:latin typeface="Cambria" pitchFamily="18" charset="0"/>
                <a:cs typeface="Times New Roman" pitchFamily="18" charset="0"/>
              </a:rPr>
              <a:t>Министерства сельского хозяйства Российской Федерации</a:t>
            </a:r>
            <a:endParaRPr lang="ru-RU" sz="2000" b="1" dirty="0">
              <a:solidFill>
                <a:srgbClr val="008000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7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92075" y="61913"/>
            <a:ext cx="8940800" cy="63078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100000">
                <a:srgbClr val="008000">
                  <a:alpha val="72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pattFill prst="ltUpDiag">
                  <a:fgClr>
                    <a:srgbClr val="66FF66"/>
                  </a:fgClr>
                  <a:bgClr>
                    <a:srgbClr val="00CC00"/>
                  </a:bgClr>
                </a:patt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>
                <a:solidFill>
                  <a:schemeClr val="bg1"/>
                </a:solidFill>
                <a:cs typeface="Arial" pitchFamily="34" charset="0"/>
              </a:rPr>
              <a:t>Оперативная информация о ходе </a:t>
            </a:r>
            <a:r>
              <a:rPr lang="ru-RU" altLang="ru-RU" sz="2000" b="1" dirty="0" smtClean="0">
                <a:solidFill>
                  <a:schemeClr val="bg1"/>
                </a:solidFill>
                <a:cs typeface="Arial" pitchFamily="34" charset="0"/>
              </a:rPr>
              <a:t>сева  </a:t>
            </a:r>
            <a:r>
              <a:rPr lang="ru-RU" altLang="ru-RU" sz="2000" b="1" dirty="0">
                <a:solidFill>
                  <a:schemeClr val="bg1"/>
                </a:solidFill>
                <a:cs typeface="Arial" pitchFamily="34" charset="0"/>
              </a:rPr>
              <a:t>в Российской </a:t>
            </a:r>
            <a:r>
              <a:rPr lang="ru-RU" altLang="ru-RU" sz="2000" b="1" dirty="0" smtClean="0">
                <a:solidFill>
                  <a:schemeClr val="bg1"/>
                </a:solidFill>
                <a:cs typeface="Arial" pitchFamily="34" charset="0"/>
              </a:rPr>
              <a:t>Федерации, тыс. 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cs typeface="Arial" pitchFamily="34" charset="0"/>
              </a:rPr>
              <a:t>(по </a:t>
            </a:r>
            <a:r>
              <a:rPr lang="ru-RU" altLang="ru-RU" sz="2000" b="1" dirty="0">
                <a:solidFill>
                  <a:schemeClr val="bg1"/>
                </a:solidFill>
                <a:cs typeface="Arial" pitchFamily="34" charset="0"/>
              </a:rPr>
              <a:t>состоянию на </a:t>
            </a:r>
            <a:r>
              <a:rPr lang="ru-RU" altLang="ru-RU" sz="2000" b="1" dirty="0" smtClean="0">
                <a:solidFill>
                  <a:schemeClr val="bg1"/>
                </a:solidFill>
                <a:cs typeface="Arial" pitchFamily="34" charset="0"/>
              </a:rPr>
              <a:t>23 </a:t>
            </a:r>
            <a:r>
              <a:rPr lang="ru-RU" altLang="ru-RU" sz="2000" b="1" dirty="0">
                <a:solidFill>
                  <a:schemeClr val="bg1"/>
                </a:solidFill>
                <a:cs typeface="Arial" pitchFamily="34" charset="0"/>
              </a:rPr>
              <a:t>июня 2015 г</a:t>
            </a:r>
            <a:r>
              <a:rPr lang="ru-RU" altLang="ru-RU" sz="2000" b="1" dirty="0" smtClean="0">
                <a:solidFill>
                  <a:schemeClr val="bg1"/>
                </a:solidFill>
                <a:cs typeface="Arial" pitchFamily="34" charset="0"/>
              </a:rPr>
              <a:t>.)</a:t>
            </a:r>
            <a:endParaRPr lang="ru-RU" altLang="ru-RU" sz="2000" b="1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1747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ru-RU" altLang="ru-RU" sz="1400" b="1">
              <a:solidFill>
                <a:srgbClr val="800000"/>
              </a:solidFill>
            </a:endParaRPr>
          </a:p>
        </p:txBody>
      </p:sp>
      <p:sp>
        <p:nvSpPr>
          <p:cNvPr id="31748" name="Номер слайда 5"/>
          <p:cNvSpPr>
            <a:spLocks/>
          </p:cNvSpPr>
          <p:nvPr/>
        </p:nvSpPr>
        <p:spPr bwMode="auto">
          <a:xfrm>
            <a:off x="8588376" y="6635749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fld id="{C42A9809-D84B-4961-9017-1C69543B19E6}" type="slidenum">
              <a:rPr lang="ru-RU" altLang="ru-RU" sz="1400" b="1">
                <a:solidFill>
                  <a:srgbClr val="006600"/>
                </a:solidFill>
                <a:latin typeface="+mn-lt"/>
              </a:rPr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t>10</a:t>
            </a:fld>
            <a:endParaRPr lang="ru-RU" altLang="ru-RU" sz="1400" b="1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31750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24625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1043608" y="6592888"/>
            <a:ext cx="74521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506294444"/>
              </p:ext>
            </p:extLst>
          </p:nvPr>
        </p:nvGraphicFramePr>
        <p:xfrm>
          <a:off x="91629" y="836712"/>
          <a:ext cx="894124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1"/>
          <p:cNvSpPr txBox="1"/>
          <p:nvPr/>
        </p:nvSpPr>
        <p:spPr>
          <a:xfrm>
            <a:off x="6948264" y="1916832"/>
            <a:ext cx="576064" cy="36004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100,2%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6948264" y="3356992"/>
            <a:ext cx="576064" cy="36004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97,0%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6829102" y="4797152"/>
            <a:ext cx="576064" cy="36004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96,5%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06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92075" y="61913"/>
            <a:ext cx="8940800" cy="63078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100000">
                <a:srgbClr val="008000">
                  <a:alpha val="72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pattFill prst="ltUpDiag">
                  <a:fgClr>
                    <a:srgbClr val="66FF66"/>
                  </a:fgClr>
                  <a:bgClr>
                    <a:srgbClr val="00CC00"/>
                  </a:bgClr>
                </a:patt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>
                <a:solidFill>
                  <a:schemeClr val="bg1"/>
                </a:solidFill>
                <a:cs typeface="Arial" pitchFamily="34" charset="0"/>
              </a:rPr>
              <a:t>Оперативная информация о ходе </a:t>
            </a:r>
            <a:r>
              <a:rPr lang="ru-RU" altLang="ru-RU" sz="2000" b="1" dirty="0" smtClean="0">
                <a:solidFill>
                  <a:schemeClr val="bg1"/>
                </a:solidFill>
                <a:cs typeface="Arial" pitchFamily="34" charset="0"/>
              </a:rPr>
              <a:t>сева  </a:t>
            </a:r>
            <a:r>
              <a:rPr lang="ru-RU" altLang="ru-RU" sz="2000" b="1" dirty="0">
                <a:solidFill>
                  <a:schemeClr val="bg1"/>
                </a:solidFill>
                <a:cs typeface="Arial" pitchFamily="34" charset="0"/>
              </a:rPr>
              <a:t>в Российской Федерации </a:t>
            </a:r>
            <a:endParaRPr lang="ru-RU" altLang="ru-RU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cs typeface="Arial" pitchFamily="34" charset="0"/>
              </a:rPr>
              <a:t>(по </a:t>
            </a:r>
            <a:r>
              <a:rPr lang="ru-RU" altLang="ru-RU" sz="2000" b="1" dirty="0">
                <a:solidFill>
                  <a:schemeClr val="bg1"/>
                </a:solidFill>
                <a:cs typeface="Arial" pitchFamily="34" charset="0"/>
              </a:rPr>
              <a:t>состоянию на </a:t>
            </a:r>
            <a:r>
              <a:rPr lang="ru-RU" altLang="ru-RU" sz="2000" b="1" dirty="0" smtClean="0">
                <a:solidFill>
                  <a:schemeClr val="bg1"/>
                </a:solidFill>
                <a:cs typeface="Arial" pitchFamily="34" charset="0"/>
              </a:rPr>
              <a:t>23 </a:t>
            </a:r>
            <a:r>
              <a:rPr lang="ru-RU" altLang="ru-RU" sz="2000" b="1" dirty="0">
                <a:solidFill>
                  <a:schemeClr val="bg1"/>
                </a:solidFill>
                <a:cs typeface="Arial" pitchFamily="34" charset="0"/>
              </a:rPr>
              <a:t>июня 2015 г</a:t>
            </a:r>
            <a:r>
              <a:rPr lang="ru-RU" altLang="ru-RU" sz="2000" b="1" dirty="0" smtClean="0">
                <a:solidFill>
                  <a:schemeClr val="bg1"/>
                </a:solidFill>
                <a:cs typeface="Arial" pitchFamily="34" charset="0"/>
              </a:rPr>
              <a:t>.)</a:t>
            </a:r>
            <a:endParaRPr lang="ru-RU" altLang="ru-RU" sz="2000" b="1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1747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ru-RU" altLang="ru-RU" sz="1400" b="1">
              <a:solidFill>
                <a:srgbClr val="800000"/>
              </a:solidFill>
            </a:endParaRPr>
          </a:p>
        </p:txBody>
      </p:sp>
      <p:sp>
        <p:nvSpPr>
          <p:cNvPr id="31748" name="Номер слайда 5"/>
          <p:cNvSpPr>
            <a:spLocks/>
          </p:cNvSpPr>
          <p:nvPr/>
        </p:nvSpPr>
        <p:spPr bwMode="auto">
          <a:xfrm>
            <a:off x="8588376" y="6635749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fld id="{C42A9809-D84B-4961-9017-1C69543B19E6}" type="slidenum">
              <a:rPr lang="ru-RU" altLang="ru-RU" sz="1400" b="1">
                <a:solidFill>
                  <a:srgbClr val="006600"/>
                </a:solidFill>
                <a:latin typeface="+mn-lt"/>
              </a:rPr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t>11</a:t>
            </a:fld>
            <a:endParaRPr lang="ru-RU" altLang="ru-RU" sz="1400" b="1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31750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24625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1043608" y="6592888"/>
            <a:ext cx="74521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633243"/>
              </p:ext>
            </p:extLst>
          </p:nvPr>
        </p:nvGraphicFramePr>
        <p:xfrm>
          <a:off x="250825" y="836733"/>
          <a:ext cx="8641655" cy="5544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911"/>
                <a:gridCol w="648072"/>
                <a:gridCol w="648072"/>
                <a:gridCol w="648072"/>
                <a:gridCol w="648072"/>
                <a:gridCol w="648072"/>
                <a:gridCol w="648072"/>
                <a:gridCol w="648072"/>
                <a:gridCol w="720080"/>
                <a:gridCol w="720080"/>
                <a:gridCol w="720080"/>
              </a:tblGrid>
              <a:tr h="1914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Наименование </a:t>
                      </a:r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регионов</a:t>
                      </a: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Яровой сев,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+mn-lt"/>
                        </a:rPr>
                        <a:t> всего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Яровые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+mn-lt"/>
                        </a:rPr>
                        <a:t> зерновые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Пшеница яровая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Ячмень яровой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Кукуруза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4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факт, тыс. га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% от прогноза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факт, тыс. га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% от прогноза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факт, тыс. га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% от прогноза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факт, тыс. га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% от прогноза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факт,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тыс. га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% от прогноза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Российская Федерация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51 982,4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100,2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31 118,4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100,3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13 386,1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101,6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8 309,0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101,4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2 728,2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97,3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Центральный </a:t>
                      </a:r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ФО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9 011,4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103,8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4 370,5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105,4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585,4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157,5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2 083,9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107,5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870,3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98,1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Северо-Западный </a:t>
                      </a:r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ФО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451,5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95,0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252,2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98,0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49,0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94,6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120,6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99,5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11,2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77,2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Южный ФО</a:t>
                      </a:r>
                      <a:endParaRPr lang="ru-RU" sz="13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6 102,4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103,8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2 877,8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109,4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202,1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231,0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917,2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109,1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981,2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101,0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Северо-Кавказский </a:t>
                      </a:r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ФО</a:t>
                      </a:r>
                      <a:endParaRPr lang="ru-RU" sz="13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1 749,6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100,1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798,9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102,2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108,6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90,6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98,7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511,1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106,7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Приволжский </a:t>
                      </a:r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ФО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15 712,8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101,2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9 202,9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98,7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3 743,4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101,5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3 026,2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98,3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291,4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78,4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 err="1" smtClean="0">
                          <a:effectLst/>
                          <a:latin typeface="+mn-lt"/>
                        </a:rPr>
                        <a:t>Респ</a:t>
                      </a:r>
                      <a:r>
                        <a:rPr lang="ru-RU" sz="1300" u="none" strike="noStrike" dirty="0" smtClean="0">
                          <a:effectLst/>
                          <a:latin typeface="+mn-lt"/>
                        </a:rPr>
                        <a:t>.</a:t>
                      </a:r>
                      <a:r>
                        <a:rPr lang="ru-RU" sz="13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300" u="none" strike="noStrike" dirty="0" smtClean="0">
                          <a:effectLst/>
                          <a:latin typeface="+mn-lt"/>
                        </a:rPr>
                        <a:t>Башкортостан  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2 135,2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1 389,0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634,0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412,0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  <a:latin typeface="+mn-lt"/>
                        </a:rPr>
                        <a:t>Республика Марий Эл </a:t>
                      </a:r>
                      <a:endParaRPr lang="ru-RU" sz="1300" b="0" i="0" u="none" strike="noStrike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160,2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35,7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88,4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36,2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Республика Мордовия 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397,7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266,0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46,9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156,9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24,1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1" u="none" strike="noStrike" dirty="0">
                          <a:effectLst/>
                          <a:latin typeface="+mn-lt"/>
                        </a:rPr>
                        <a:t>Республика Татарстан </a:t>
                      </a: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effectLst/>
                          <a:latin typeface="+mn-lt"/>
                        </a:rPr>
                        <a:t>1 803,6</a:t>
                      </a:r>
                      <a:endParaRPr lang="ru-RU" sz="12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effectLst/>
                          <a:latin typeface="+mn-lt"/>
                        </a:rPr>
                        <a:t>1 076,7</a:t>
                      </a:r>
                      <a:endParaRPr lang="ru-RU" sz="12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107,7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480,3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108,8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403,2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107,3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36,3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124,7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Удмуртская Республика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504,9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345,0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84,0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112,0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147,5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Чувашская Республика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306,1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201,5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103,0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78,5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40,0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  <a:latin typeface="+mn-lt"/>
                        </a:rPr>
                        <a:t>Кировская область</a:t>
                      </a:r>
                      <a:endParaRPr lang="ru-RU" sz="1300" b="0" i="0" u="none" strike="noStrike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341,5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237,4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73,2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Нижегородская область 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621,9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378,5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88,0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128,7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130,8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83,4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Оренбургская область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3 493,4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2 350,5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89,9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1 352,2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89,2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563,2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68,3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45,5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  <a:latin typeface="+mn-lt"/>
                        </a:rPr>
                        <a:t>Пензенская область</a:t>
                      </a:r>
                      <a:endParaRPr lang="ru-RU" sz="1300" b="0" i="0" u="none" strike="noStrike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743,3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346,9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115,6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117,8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122,1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37,7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Пермский край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396,8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229,1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85,5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85,0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67,4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81,8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Самарская область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1 465,0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720,0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156,0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148,6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287,0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89,7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28,0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Саратовская область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2 718,2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1 285,3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342,5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139,7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405,9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63,1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110,3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Ульяновская область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625,0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278,0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88,3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118,3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91,0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89,0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73,3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Уральский </a:t>
                      </a:r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ФО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4 330,0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98,7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3 456,4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94,8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2 235,1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90,0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754,6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103,6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93,8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Сибирский </a:t>
                      </a:r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ФО</a:t>
                      </a:r>
                      <a:endParaRPr lang="ru-RU" sz="13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12 835,7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98,2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9 761,5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99,5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6 437,1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101,2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1 223,3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94,3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35,8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Дальневосточный </a:t>
                      </a:r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ФО</a:t>
                      </a:r>
                      <a:endParaRPr lang="ru-RU" sz="13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1 560,8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92,1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310,0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88,3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126,9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101,2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38,7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90,8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53,8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85,9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Крымский </a:t>
                      </a:r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ФО</a:t>
                      </a:r>
                      <a:endParaRPr lang="ru-RU" sz="13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228,2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106,9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88,2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95,4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53,9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102,5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11,9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747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92075" y="61913"/>
            <a:ext cx="8940800" cy="63078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100000">
                <a:srgbClr val="008000">
                  <a:alpha val="72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pattFill prst="ltUpDiag">
                  <a:fgClr>
                    <a:srgbClr val="66FF66"/>
                  </a:fgClr>
                  <a:bgClr>
                    <a:srgbClr val="00CC00"/>
                  </a:bgClr>
                </a:patt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>
                <a:solidFill>
                  <a:schemeClr val="bg1"/>
                </a:solidFill>
                <a:cs typeface="Arial" pitchFamily="34" charset="0"/>
              </a:rPr>
              <a:t>Оперативная информация о ходе </a:t>
            </a:r>
            <a:r>
              <a:rPr lang="ru-RU" altLang="ru-RU" sz="2000" b="1" dirty="0" smtClean="0">
                <a:solidFill>
                  <a:schemeClr val="bg1"/>
                </a:solidFill>
                <a:cs typeface="Arial" pitchFamily="34" charset="0"/>
              </a:rPr>
              <a:t>сева  </a:t>
            </a:r>
            <a:r>
              <a:rPr lang="ru-RU" altLang="ru-RU" sz="2000" b="1" dirty="0">
                <a:solidFill>
                  <a:schemeClr val="bg1"/>
                </a:solidFill>
                <a:cs typeface="Arial" pitchFamily="34" charset="0"/>
              </a:rPr>
              <a:t>в Российской Федерации </a:t>
            </a:r>
            <a:endParaRPr lang="ru-RU" altLang="ru-RU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cs typeface="Arial" pitchFamily="34" charset="0"/>
              </a:rPr>
              <a:t>(по </a:t>
            </a:r>
            <a:r>
              <a:rPr lang="ru-RU" altLang="ru-RU" sz="2000" b="1" dirty="0">
                <a:solidFill>
                  <a:schemeClr val="bg1"/>
                </a:solidFill>
                <a:cs typeface="Arial" pitchFamily="34" charset="0"/>
              </a:rPr>
              <a:t>состоянию на </a:t>
            </a:r>
            <a:r>
              <a:rPr lang="ru-RU" altLang="ru-RU" sz="2000" b="1" dirty="0" smtClean="0">
                <a:solidFill>
                  <a:schemeClr val="bg1"/>
                </a:solidFill>
                <a:cs typeface="Arial" pitchFamily="34" charset="0"/>
              </a:rPr>
              <a:t>23 </a:t>
            </a:r>
            <a:r>
              <a:rPr lang="ru-RU" altLang="ru-RU" sz="2000" b="1" dirty="0">
                <a:solidFill>
                  <a:schemeClr val="bg1"/>
                </a:solidFill>
                <a:cs typeface="Arial" pitchFamily="34" charset="0"/>
              </a:rPr>
              <a:t>июня 2015 г</a:t>
            </a:r>
            <a:r>
              <a:rPr lang="ru-RU" altLang="ru-RU" sz="2000" b="1" dirty="0" smtClean="0">
                <a:solidFill>
                  <a:schemeClr val="bg1"/>
                </a:solidFill>
                <a:cs typeface="Arial" pitchFamily="34" charset="0"/>
              </a:rPr>
              <a:t>.)</a:t>
            </a:r>
            <a:endParaRPr lang="ru-RU" altLang="ru-RU" sz="2000" b="1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1747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ru-RU" altLang="ru-RU" sz="1400" b="1">
              <a:solidFill>
                <a:srgbClr val="800000"/>
              </a:solidFill>
            </a:endParaRPr>
          </a:p>
        </p:txBody>
      </p:sp>
      <p:sp>
        <p:nvSpPr>
          <p:cNvPr id="31748" name="Номер слайда 5"/>
          <p:cNvSpPr>
            <a:spLocks/>
          </p:cNvSpPr>
          <p:nvPr/>
        </p:nvSpPr>
        <p:spPr bwMode="auto">
          <a:xfrm>
            <a:off x="8588376" y="6635749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fld id="{C42A9809-D84B-4961-9017-1C69543B19E6}" type="slidenum">
              <a:rPr lang="ru-RU" altLang="ru-RU" sz="1400" b="1">
                <a:solidFill>
                  <a:srgbClr val="006600"/>
                </a:solidFill>
                <a:latin typeface="+mn-lt"/>
              </a:rPr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t>12</a:t>
            </a:fld>
            <a:endParaRPr lang="ru-RU" altLang="ru-RU" sz="1400" b="1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31750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24625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1043608" y="6592888"/>
            <a:ext cx="74521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934502"/>
              </p:ext>
            </p:extLst>
          </p:nvPr>
        </p:nvGraphicFramePr>
        <p:xfrm>
          <a:off x="250825" y="836733"/>
          <a:ext cx="8641655" cy="5544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911"/>
                <a:gridCol w="648072"/>
                <a:gridCol w="648072"/>
                <a:gridCol w="648072"/>
                <a:gridCol w="648072"/>
                <a:gridCol w="648072"/>
                <a:gridCol w="648072"/>
                <a:gridCol w="648072"/>
                <a:gridCol w="720080"/>
                <a:gridCol w="720080"/>
                <a:gridCol w="720080"/>
              </a:tblGrid>
              <a:tr h="1914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Наименование </a:t>
                      </a:r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регионов</a:t>
                      </a: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Сахарная свекла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Подсолнечник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Соя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Картофель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Овощи</a:t>
                      </a:r>
                      <a:endParaRPr lang="ru-RU" sz="1200" b="1" dirty="0"/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4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факт, тыс. га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% от прогноза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факт, тыс. га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% от прогноза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факт, тыс. га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% от прогноза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факт, тыс. га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% от прогноза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факт,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 тыс. га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% от прогноза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Российская Федерация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1 018,1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smtClean="0">
                          <a:effectLst/>
                          <a:latin typeface="+mn-lt"/>
                        </a:rPr>
                        <a:t>103,9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6 835,1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103,5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2 012,0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98,0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373,6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99,5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170,5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92,0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Центральный </a:t>
                      </a:r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ФО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567,5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smtClean="0">
                          <a:effectLst/>
                          <a:latin typeface="+mn-lt"/>
                        </a:rPr>
                        <a:t>103,4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1 270,4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104,9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504,8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92,4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131,2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100,3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28,8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99,0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Северо-Западный </a:t>
                      </a:r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ФО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smtClean="0">
                          <a:effectLst/>
                          <a:latin typeface="+mn-lt"/>
                        </a:rPr>
                        <a:t>-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smtClean="0">
                          <a:effectLst/>
                          <a:latin typeface="+mn-lt"/>
                        </a:rPr>
                        <a:t>-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103,4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99,1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Южный ФО</a:t>
                      </a:r>
                      <a:endParaRPr lang="ru-RU" sz="13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172,1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smtClean="0">
                          <a:effectLst/>
                          <a:latin typeface="+mn-lt"/>
                        </a:rPr>
                        <a:t>106,7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1 617,7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96,3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199,9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96,0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20,8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100,2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52,9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93,8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Северо-Кавказский </a:t>
                      </a:r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ФО</a:t>
                      </a:r>
                      <a:endParaRPr lang="ru-RU" sz="13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44,2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94,4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315,5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97,4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39,5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100,5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45,6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100,4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42,6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Приволжский </a:t>
                      </a:r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ФО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212,3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104,4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2 970,2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112,0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75,5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89,4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74,0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99,3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75,7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 err="1" smtClean="0">
                          <a:effectLst/>
                          <a:latin typeface="+mn-lt"/>
                        </a:rPr>
                        <a:t>Респ</a:t>
                      </a:r>
                      <a:r>
                        <a:rPr lang="ru-RU" sz="1300" u="none" strike="noStrike" dirty="0" smtClean="0">
                          <a:effectLst/>
                          <a:latin typeface="+mn-lt"/>
                        </a:rPr>
                        <a:t>.</a:t>
                      </a:r>
                      <a:r>
                        <a:rPr lang="ru-RU" sz="13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300" u="none" strike="noStrike" dirty="0" smtClean="0">
                          <a:effectLst/>
                          <a:latin typeface="+mn-lt"/>
                        </a:rPr>
                        <a:t>Башкортостан  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51,0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96,8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214,0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  <a:latin typeface="+mn-lt"/>
                        </a:rPr>
                        <a:t>Республика Марий Эл </a:t>
                      </a:r>
                      <a:endParaRPr lang="ru-RU" sz="1300" b="0" i="0" u="none" strike="noStrike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Республика Мордовия 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25,0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2,4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8,0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129,0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1" u="none" strike="noStrike" dirty="0">
                          <a:effectLst/>
                          <a:latin typeface="+mn-lt"/>
                        </a:rPr>
                        <a:t>Республика Татарстан </a:t>
                      </a: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effectLst/>
                          <a:latin typeface="+mn-lt"/>
                        </a:rPr>
                        <a:t>57,4</a:t>
                      </a:r>
                      <a:endParaRPr lang="ru-RU" sz="12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effectLst/>
                          <a:latin typeface="+mn-lt"/>
                        </a:rPr>
                        <a:t>113,2</a:t>
                      </a:r>
                      <a:endParaRPr lang="ru-RU" sz="12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63,2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95,6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42,9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Удмуртская Республика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+mn-lt"/>
                        </a:rPr>
                        <a:t>-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-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-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-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Чувашская Республика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1,0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smtClean="0">
                          <a:effectLst/>
                          <a:latin typeface="+mn-lt"/>
                        </a:rPr>
                        <a:t>125,0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144,0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200,0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94,0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  <a:latin typeface="+mn-lt"/>
                        </a:rPr>
                        <a:t>Кировская область</a:t>
                      </a:r>
                      <a:endParaRPr lang="ru-RU" sz="1300" b="0" i="0" u="none" strike="noStrike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smtClean="0"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smtClean="0"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Нижегородская область 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smtClean="0">
                          <a:effectLst/>
                          <a:latin typeface="+mn-lt"/>
                        </a:rPr>
                        <a:t>12,8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120,8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smtClean="0"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233,3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Оренбургская область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0,7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31,8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691,7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135,9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2,7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385,7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  <a:latin typeface="+mn-lt"/>
                        </a:rPr>
                        <a:t>Пензенская область</a:t>
                      </a:r>
                      <a:endParaRPr lang="ru-RU" sz="1300" b="0" i="0" u="none" strike="noStrike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44,7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105,7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169,6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106,6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18,7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83,1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111,1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Пермский край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smtClean="0"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smtClean="0"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Самарская область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545,0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25,0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71,4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Саратовская область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7,8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127,9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1 099,4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109,9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117,6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36,7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Ульяновская область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11,9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91,5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181,3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117,0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80,0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61,5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Уральский </a:t>
                      </a:r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ФО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87,4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100,6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29,8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34,6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91,2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Сибирский </a:t>
                      </a:r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ФО</a:t>
                      </a:r>
                      <a:endParaRPr lang="ru-RU" sz="13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573,9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96,5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29,5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104,6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35,7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97,3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82,7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Дальневосточный </a:t>
                      </a:r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ФО</a:t>
                      </a:r>
                      <a:endParaRPr lang="ru-RU" sz="13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smtClean="0">
                          <a:effectLst/>
                          <a:latin typeface="+mn-lt"/>
                        </a:rPr>
                        <a:t>-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1 158,6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102,8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89,7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76,0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45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Крымский </a:t>
                      </a:r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ФО</a:t>
                      </a:r>
                      <a:endParaRPr lang="ru-RU" sz="13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36000" marR="83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smtClean="0">
                          <a:effectLst/>
                          <a:latin typeface="+mn-lt"/>
                        </a:rPr>
                        <a:t>-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35" marR="8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69,8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129,5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697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92075" y="61913"/>
            <a:ext cx="8940800" cy="63078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100000">
                <a:srgbClr val="008000">
                  <a:alpha val="72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pattFill prst="ltUpDiag">
                  <a:fgClr>
                    <a:srgbClr val="66FF66"/>
                  </a:fgClr>
                  <a:bgClr>
                    <a:srgbClr val="00CC00"/>
                  </a:bgClr>
                </a:patt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>
                <a:solidFill>
                  <a:schemeClr val="bg1"/>
                </a:solidFill>
                <a:cs typeface="Arial" pitchFamily="34" charset="0"/>
              </a:rPr>
              <a:t>Оперативная информация о </a:t>
            </a:r>
            <a:r>
              <a:rPr lang="ru-RU" altLang="ru-RU" sz="2000" b="1" dirty="0" smtClean="0">
                <a:solidFill>
                  <a:schemeClr val="bg1"/>
                </a:solidFill>
                <a:cs typeface="Arial" pitchFamily="34" charset="0"/>
              </a:rPr>
              <a:t>ходе уборки зерновых и зернобобовых культур в </a:t>
            </a:r>
            <a:r>
              <a:rPr lang="ru-RU" altLang="ru-RU" sz="2000" b="1" dirty="0">
                <a:solidFill>
                  <a:schemeClr val="bg1"/>
                </a:solidFill>
                <a:cs typeface="Arial" pitchFamily="34" charset="0"/>
              </a:rPr>
              <a:t>Российской Федерации </a:t>
            </a:r>
            <a:r>
              <a:rPr lang="ru-RU" altLang="ru-RU" sz="2000" b="1" dirty="0" smtClean="0">
                <a:solidFill>
                  <a:schemeClr val="bg1"/>
                </a:solidFill>
                <a:cs typeface="Arial" pitchFamily="34" charset="0"/>
              </a:rPr>
              <a:t>(по </a:t>
            </a:r>
            <a:r>
              <a:rPr lang="ru-RU" altLang="ru-RU" sz="2000" b="1" dirty="0">
                <a:solidFill>
                  <a:schemeClr val="bg1"/>
                </a:solidFill>
                <a:cs typeface="Arial" pitchFamily="34" charset="0"/>
              </a:rPr>
              <a:t>состоянию на </a:t>
            </a:r>
            <a:r>
              <a:rPr lang="ru-RU" altLang="ru-RU" sz="2000" b="1" dirty="0" smtClean="0">
                <a:solidFill>
                  <a:schemeClr val="bg1"/>
                </a:solidFill>
                <a:cs typeface="Arial" pitchFamily="34" charset="0"/>
              </a:rPr>
              <a:t>23 </a:t>
            </a:r>
            <a:r>
              <a:rPr lang="ru-RU" altLang="ru-RU" sz="2000" b="1" dirty="0">
                <a:solidFill>
                  <a:schemeClr val="bg1"/>
                </a:solidFill>
                <a:cs typeface="Arial" pitchFamily="34" charset="0"/>
              </a:rPr>
              <a:t>июня 2015 г</a:t>
            </a:r>
            <a:r>
              <a:rPr lang="ru-RU" altLang="ru-RU" sz="2000" b="1" dirty="0" smtClean="0">
                <a:solidFill>
                  <a:schemeClr val="bg1"/>
                </a:solidFill>
                <a:cs typeface="Arial" pitchFamily="34" charset="0"/>
              </a:rPr>
              <a:t>.)</a:t>
            </a:r>
            <a:endParaRPr lang="ru-RU" altLang="ru-RU" sz="2000" b="1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1747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ru-RU" altLang="ru-RU" sz="1400" b="1">
              <a:solidFill>
                <a:srgbClr val="800000"/>
              </a:solidFill>
            </a:endParaRPr>
          </a:p>
        </p:txBody>
      </p:sp>
      <p:sp>
        <p:nvSpPr>
          <p:cNvPr id="31748" name="Номер слайда 5"/>
          <p:cNvSpPr>
            <a:spLocks/>
          </p:cNvSpPr>
          <p:nvPr/>
        </p:nvSpPr>
        <p:spPr bwMode="auto">
          <a:xfrm>
            <a:off x="8588376" y="6635749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fld id="{C42A9809-D84B-4961-9017-1C69543B19E6}" type="slidenum">
              <a:rPr lang="ru-RU" altLang="ru-RU" sz="1400" b="1">
                <a:solidFill>
                  <a:srgbClr val="006600"/>
                </a:solidFill>
                <a:latin typeface="+mn-lt"/>
              </a:rPr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t>13</a:t>
            </a:fld>
            <a:endParaRPr lang="ru-RU" altLang="ru-RU" sz="1400" b="1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31750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24625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1043608" y="6592888"/>
            <a:ext cx="74521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190926"/>
              </p:ext>
            </p:extLst>
          </p:nvPr>
        </p:nvGraphicFramePr>
        <p:xfrm>
          <a:off x="250828" y="836711"/>
          <a:ext cx="8682034" cy="53847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6786"/>
                <a:gridCol w="697399"/>
                <a:gridCol w="744681"/>
                <a:gridCol w="744681"/>
                <a:gridCol w="656028"/>
                <a:gridCol w="697399"/>
                <a:gridCol w="700355"/>
                <a:gridCol w="685579"/>
                <a:gridCol w="721040"/>
                <a:gridCol w="718086"/>
              </a:tblGrid>
              <a:tr h="2684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Наименование регионов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8608" marR="8608" marT="8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Обмолочено, тыс</a:t>
                      </a:r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. га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8608" marR="8608" marT="8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Намолочено, тыс. тонн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8608" marR="8608" marT="8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+mn-lt"/>
                        </a:rPr>
                        <a:t>Урожайность, ц/га</a:t>
                      </a:r>
                      <a:endParaRPr lang="ru-RU" sz="1300" b="1" i="0" u="none" strike="noStrike">
                        <a:effectLst/>
                        <a:latin typeface="+mn-lt"/>
                      </a:endParaRPr>
                    </a:p>
                  </a:txBody>
                  <a:tcPr marL="8608" marR="8608" marT="8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6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2015г.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8608" marR="8608" marT="8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2014г.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8608" marR="8608" marT="8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2015 г. </a:t>
                      </a:r>
                      <a:endParaRPr lang="ru-RU" sz="1300" b="1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+/- </a:t>
                      </a:r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к </a:t>
                      </a:r>
                      <a:endParaRPr lang="ru-RU" sz="1300" b="1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2014 </a:t>
                      </a:r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г.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8608" marR="8608" marT="8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2015г.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8608" marR="8608" marT="8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2014г.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8608" marR="8608" marT="8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2015 г. +/- к 2014 г.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8608" marR="8608" marT="8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2015г.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8608" marR="8608" marT="8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2014г.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8608" marR="8608" marT="8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2015 г. +/- к </a:t>
                      </a:r>
                      <a:endParaRPr lang="ru-RU" sz="1300" b="1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2014 </a:t>
                      </a:r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г.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8608" marR="8608" marT="8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7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Российская Федерация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8608" marT="8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63,9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+mn-lt"/>
                        </a:rPr>
                        <a:t>202,9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+mn-lt"/>
                        </a:rPr>
                        <a:t>-139,0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+mn-lt"/>
                        </a:rPr>
                        <a:t>295,5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+mn-lt"/>
                        </a:rPr>
                        <a:t>835,3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+mn-lt"/>
                        </a:rPr>
                        <a:t>-539,8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+mn-lt"/>
                        </a:rPr>
                        <a:t>46,2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+mn-lt"/>
                        </a:rPr>
                        <a:t>41,2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+mn-lt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071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Южный 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ФО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8608" marT="8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30,3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89,8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+mn-lt"/>
                        </a:rPr>
                        <a:t>-59,5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+mn-lt"/>
                        </a:rPr>
                        <a:t>176,9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+mn-lt"/>
                        </a:rPr>
                        <a:t>468,2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+mn-lt"/>
                        </a:rPr>
                        <a:t>-291,3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+mn-lt"/>
                        </a:rPr>
                        <a:t>58,4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+mn-lt"/>
                        </a:rPr>
                        <a:t>52,1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+mn-lt"/>
                        </a:rPr>
                        <a:t>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9442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Республика Адыгея 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8608" marT="8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-3,2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26,7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-6,7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54,5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38,7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15,8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442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Краснодарский край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8608" marT="8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26,6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82,9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-56,3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156,9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441,5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-284,6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59,0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53,3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71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Северо-Кавказский 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ФО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8608" marT="8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+mn-lt"/>
                        </a:rPr>
                        <a:t>27,4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+mn-lt"/>
                        </a:rPr>
                        <a:t>81,0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+mn-lt"/>
                        </a:rPr>
                        <a:t>-53,6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100,8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+mn-lt"/>
                        </a:rPr>
                        <a:t>288,3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+mn-lt"/>
                        </a:rPr>
                        <a:t>-187,5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+mn-lt"/>
                        </a:rPr>
                        <a:t>36,8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+mn-lt"/>
                        </a:rPr>
                        <a:t>35,6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071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Чеченская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+mn-lt"/>
                        </a:rPr>
                        <a:t> Республика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8608" marT="8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18,6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42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Ставропольский край   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8608" marT="8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24,3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81,0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-56,7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95,0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288,3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-193,3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39,1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35,6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7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Крымский 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ФО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8608" marT="8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+mn-lt"/>
                        </a:rPr>
                        <a:t>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+mn-lt"/>
                        </a:rPr>
                        <a:t>32,1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+mn-lt"/>
                        </a:rPr>
                        <a:t>-25,9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+mn-lt"/>
                        </a:rPr>
                        <a:t>17,7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+mn-lt"/>
                        </a:rPr>
                        <a:t>78,8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+mn-lt"/>
                        </a:rPr>
                        <a:t>-61,1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+mn-lt"/>
                        </a:rPr>
                        <a:t>28,5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+mn-lt"/>
                        </a:rPr>
                        <a:t>24,5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9442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Республика Крым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8608" marT="8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64,6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-58,4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17,7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-136,3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28,5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23,8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4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92075" y="61913"/>
            <a:ext cx="8940800" cy="63078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100000">
                <a:srgbClr val="008000">
                  <a:alpha val="72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pattFill prst="ltUpDiag">
                  <a:fgClr>
                    <a:srgbClr val="66FF66"/>
                  </a:fgClr>
                  <a:bgClr>
                    <a:srgbClr val="00CC00"/>
                  </a:bgClr>
                </a:patt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>
                <a:solidFill>
                  <a:schemeClr val="bg1"/>
                </a:solidFill>
                <a:cs typeface="Arial" pitchFamily="34" charset="0"/>
              </a:rPr>
              <a:t>Оперативная информация о </a:t>
            </a:r>
            <a:r>
              <a:rPr lang="ru-RU" altLang="ru-RU" sz="2000" b="1" dirty="0" smtClean="0">
                <a:solidFill>
                  <a:schemeClr val="bg1"/>
                </a:solidFill>
                <a:cs typeface="Arial" pitchFamily="34" charset="0"/>
              </a:rPr>
              <a:t>ходе сбора тепличных овощей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cs typeface="Arial" pitchFamily="34" charset="0"/>
              </a:rPr>
              <a:t>в </a:t>
            </a:r>
            <a:r>
              <a:rPr lang="ru-RU" altLang="ru-RU" sz="2000" b="1" dirty="0">
                <a:solidFill>
                  <a:schemeClr val="bg1"/>
                </a:solidFill>
                <a:cs typeface="Arial" pitchFamily="34" charset="0"/>
              </a:rPr>
              <a:t>Российской </a:t>
            </a:r>
            <a:r>
              <a:rPr lang="ru-RU" altLang="ru-RU" sz="2000" b="1" dirty="0" smtClean="0">
                <a:solidFill>
                  <a:schemeClr val="bg1"/>
                </a:solidFill>
                <a:cs typeface="Arial" pitchFamily="34" charset="0"/>
              </a:rPr>
              <a:t>Федерации, тонн (по </a:t>
            </a:r>
            <a:r>
              <a:rPr lang="ru-RU" altLang="ru-RU" sz="2000" b="1" dirty="0">
                <a:solidFill>
                  <a:schemeClr val="bg1"/>
                </a:solidFill>
                <a:cs typeface="Arial" pitchFamily="34" charset="0"/>
              </a:rPr>
              <a:t>состоянию на </a:t>
            </a:r>
            <a:r>
              <a:rPr lang="ru-RU" altLang="ru-RU" sz="2000" b="1" dirty="0" smtClean="0">
                <a:solidFill>
                  <a:schemeClr val="bg1"/>
                </a:solidFill>
                <a:cs typeface="Arial" pitchFamily="34" charset="0"/>
              </a:rPr>
              <a:t>23 </a:t>
            </a:r>
            <a:r>
              <a:rPr lang="ru-RU" altLang="ru-RU" sz="2000" b="1" dirty="0">
                <a:solidFill>
                  <a:schemeClr val="bg1"/>
                </a:solidFill>
                <a:cs typeface="Arial" pitchFamily="34" charset="0"/>
              </a:rPr>
              <a:t>июня 2015 г</a:t>
            </a:r>
            <a:r>
              <a:rPr lang="ru-RU" altLang="ru-RU" sz="2000" b="1" dirty="0" smtClean="0">
                <a:solidFill>
                  <a:schemeClr val="bg1"/>
                </a:solidFill>
                <a:cs typeface="Arial" pitchFamily="34" charset="0"/>
              </a:rPr>
              <a:t>.)</a:t>
            </a:r>
            <a:endParaRPr lang="ru-RU" altLang="ru-RU" sz="2000" b="1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1747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ru-RU" altLang="ru-RU" sz="1400" b="1">
              <a:solidFill>
                <a:srgbClr val="800000"/>
              </a:solidFill>
            </a:endParaRPr>
          </a:p>
        </p:txBody>
      </p:sp>
      <p:sp>
        <p:nvSpPr>
          <p:cNvPr id="31748" name="Номер слайда 5"/>
          <p:cNvSpPr>
            <a:spLocks/>
          </p:cNvSpPr>
          <p:nvPr/>
        </p:nvSpPr>
        <p:spPr bwMode="auto">
          <a:xfrm>
            <a:off x="8588376" y="6635749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fld id="{C42A9809-D84B-4961-9017-1C69543B19E6}" type="slidenum">
              <a:rPr lang="ru-RU" altLang="ru-RU" sz="1400" b="1">
                <a:solidFill>
                  <a:srgbClr val="006600"/>
                </a:solidFill>
                <a:latin typeface="+mn-lt"/>
              </a:rPr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t>14</a:t>
            </a:fld>
            <a:endParaRPr lang="ru-RU" altLang="ru-RU" sz="1400" b="1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31750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24625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1043608" y="6592888"/>
            <a:ext cx="74521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088179"/>
              </p:ext>
            </p:extLst>
          </p:nvPr>
        </p:nvGraphicFramePr>
        <p:xfrm>
          <a:off x="323527" y="836723"/>
          <a:ext cx="8503767" cy="55446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9280"/>
                <a:gridCol w="1875710"/>
                <a:gridCol w="1587139"/>
                <a:gridCol w="1226426"/>
                <a:gridCol w="1145212"/>
              </a:tblGrid>
              <a:tr h="2132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Наименование регионов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7599" marR="7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Овощи защищенного грунта, всего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7599" marR="7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В том числе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7599" marR="7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2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+mn-lt"/>
                        </a:rPr>
                        <a:t>огурцы</a:t>
                      </a:r>
                      <a:endParaRPr lang="ru-RU" sz="1300" b="1" i="0" u="none" strike="noStrike">
                        <a:effectLst/>
                        <a:latin typeface="+mn-lt"/>
                      </a:endParaRPr>
                    </a:p>
                  </a:txBody>
                  <a:tcPr marL="7599" marR="7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+mn-lt"/>
                        </a:rPr>
                        <a:t>томаты</a:t>
                      </a:r>
                      <a:endParaRPr lang="ru-RU" sz="1300" b="1" i="0" u="none" strike="noStrike">
                        <a:effectLst/>
                        <a:latin typeface="+mn-lt"/>
                      </a:endParaRPr>
                    </a:p>
                  </a:txBody>
                  <a:tcPr marL="7599" marR="7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прочие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7599" marR="7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325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Российская Федерация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7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288 708,3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238 469,5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43 144,5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7 094,2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1325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Центральный </a:t>
                      </a:r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федеральный </a:t>
                      </a:r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округ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7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61 474,6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52 713,3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7 832,3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+mn-lt"/>
                        </a:rPr>
                        <a:t>929,0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325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Северо-Западный </a:t>
                      </a:r>
                      <a:r>
                        <a:rPr lang="ru-RU" sz="1300" b="1" u="none" strike="noStrike" dirty="0" err="1" smtClean="0">
                          <a:effectLst/>
                          <a:latin typeface="+mn-lt"/>
                        </a:rPr>
                        <a:t>фед</a:t>
                      </a:r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. округ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7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16 722,6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14 205,5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1 129,5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1 387,6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325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Южный федеральный округ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7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34 143,0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24 333,0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9 724,0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+mn-lt"/>
                        </a:rPr>
                        <a:t>86,0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325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Северо-Кавказский </a:t>
                      </a:r>
                      <a:r>
                        <a:rPr lang="ru-RU" sz="1300" b="1" u="none" strike="noStrike" dirty="0" err="1">
                          <a:effectLst/>
                          <a:latin typeface="+mn-lt"/>
                        </a:rPr>
                        <a:t>фед</a:t>
                      </a:r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. округ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7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19 484,0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11 455,8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7 395,2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+mn-lt"/>
                        </a:rPr>
                        <a:t>633,0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325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Приволжский </a:t>
                      </a:r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федеральный округ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7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111 617,8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99 421,4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10 059,7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2 136,7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325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Башкортостан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n-lt"/>
                        </a:rPr>
                        <a:t>31 103,4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n-lt"/>
                        </a:rPr>
                        <a:t>26 776,0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n-lt"/>
                        </a:rPr>
                        <a:t>4 118,7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+mn-lt"/>
                        </a:rPr>
                        <a:t>208,7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25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Нижегородская область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n-lt"/>
                        </a:rPr>
                        <a:t>21 507,9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n-lt"/>
                        </a:rPr>
                        <a:t>19 161,7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n-lt"/>
                        </a:rPr>
                        <a:t>1 078,8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n-lt"/>
                        </a:rPr>
                        <a:t>1 267,4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25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Саратовская область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n-lt"/>
                        </a:rPr>
                        <a:t>17 375,3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n-lt"/>
                        </a:rPr>
                        <a:t>16 045,0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n-lt"/>
                        </a:rPr>
                        <a:t>1 325,8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25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Мордовия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n-lt"/>
                        </a:rPr>
                        <a:t>8 140,2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n-lt"/>
                        </a:rPr>
                        <a:t>7 337,4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+mn-lt"/>
                        </a:rPr>
                        <a:t>723,2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+mn-lt"/>
                        </a:rPr>
                        <a:t>79,6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25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Самарская область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n-lt"/>
                        </a:rPr>
                        <a:t>7 271,0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n-lt"/>
                        </a:rPr>
                        <a:t>6 177,0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n-lt"/>
                        </a:rPr>
                        <a:t>1 094,0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ru-RU" sz="13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25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Татарстан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n-lt"/>
                        </a:rPr>
                        <a:t>6 459,0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n-lt"/>
                        </a:rPr>
                        <a:t>5 670,0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+mn-lt"/>
                        </a:rPr>
                        <a:t>525,0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+mn-lt"/>
                        </a:rPr>
                        <a:t>264,0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25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Пензенская область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n-lt"/>
                        </a:rPr>
                        <a:t>6 120,2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n-lt"/>
                        </a:rPr>
                        <a:t>5 709,4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+mn-lt"/>
                        </a:rPr>
                        <a:t>361,0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+mn-lt"/>
                        </a:rPr>
                        <a:t>49,8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25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Чувашская Республика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n-lt"/>
                        </a:rPr>
                        <a:t>6 050,2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n-lt"/>
                        </a:rPr>
                        <a:t>5 573,5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+mn-lt"/>
                        </a:rPr>
                        <a:t>476,7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ru-RU" sz="13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25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Марий Эл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n-lt"/>
                        </a:rPr>
                        <a:t>2 272,0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n-lt"/>
                        </a:rPr>
                        <a:t>2 105,0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+mn-lt"/>
                        </a:rPr>
                        <a:t>151,0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+mn-lt"/>
                        </a:rPr>
                        <a:t>16,0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25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Ульяновская область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n-lt"/>
                        </a:rPr>
                        <a:t>1 854,0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n-lt"/>
                        </a:rPr>
                        <a:t>1 827,0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ru-RU" sz="13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+mn-lt"/>
                        </a:rPr>
                        <a:t>27,0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25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Оренбургская область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n-lt"/>
                        </a:rPr>
                        <a:t>1 211,1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n-lt"/>
                        </a:rPr>
                        <a:t>1 081,3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+mn-lt"/>
                        </a:rPr>
                        <a:t>122,2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+mn-lt"/>
                        </a:rPr>
                        <a:t>7,6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25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Удмуртская Республика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n-lt"/>
                        </a:rPr>
                        <a:t>1 005,0</a:t>
                      </a:r>
                      <a:endParaRPr lang="ru-RU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+mn-lt"/>
                        </a:rPr>
                        <a:t>945,0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+mn-lt"/>
                        </a:rPr>
                        <a:t>8,0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+mn-lt"/>
                        </a:rPr>
                        <a:t>52,0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25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Кировская область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+mn-lt"/>
                        </a:rPr>
                        <a:t>852,5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+mn-lt"/>
                        </a:rPr>
                        <a:t>691,1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+mn-lt"/>
                        </a:rPr>
                        <a:t>59,3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+mn-lt"/>
                        </a:rPr>
                        <a:t>102,1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25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Пермский край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+mn-lt"/>
                        </a:rPr>
                        <a:t>396,0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+mn-lt"/>
                        </a:rPr>
                        <a:t>322,0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+mn-lt"/>
                        </a:rPr>
                        <a:t>16,0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+mn-lt"/>
                        </a:rPr>
                        <a:t>58,0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25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Уральский </a:t>
                      </a:r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федеральный округ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7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13 258,6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10 111,5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2 757,3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+mn-lt"/>
                        </a:rPr>
                        <a:t>389,9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325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Сибирский федеральный округ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7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21 910,9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18 947,7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1 849,9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1 113,3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325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Дальневосточный </a:t>
                      </a:r>
                      <a:r>
                        <a:rPr lang="ru-RU" sz="1300" b="1" u="none" strike="noStrike" dirty="0" err="1">
                          <a:effectLst/>
                          <a:latin typeface="+mn-lt"/>
                        </a:rPr>
                        <a:t>фед</a:t>
                      </a:r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. округ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7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6 284,7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5 290,5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+mn-lt"/>
                        </a:rPr>
                        <a:t>604,9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+mn-lt"/>
                        </a:rPr>
                        <a:t>389,3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325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Крымский федеральный округ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7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3 812,1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1 990,8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1 791,8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+mn-lt"/>
                        </a:rPr>
                        <a:t>29,5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015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07950" y="57150"/>
            <a:ext cx="8940800" cy="7795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100000">
                <a:srgbClr val="008000">
                  <a:alpha val="72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pattFill prst="ltUpDiag">
                  <a:fgClr>
                    <a:srgbClr val="66FF66"/>
                  </a:fgClr>
                  <a:bgClr>
                    <a:srgbClr val="00CC00"/>
                  </a:bgClr>
                </a:patt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cs typeface="Arial" pitchFamily="34" charset="0"/>
              </a:rPr>
              <a:t>Динамика производства  и потребления минеральных </a:t>
            </a:r>
            <a:r>
              <a:rPr lang="ru-RU" sz="2000" b="1" dirty="0" smtClean="0">
                <a:solidFill>
                  <a:schemeClr val="bg1"/>
                </a:solidFill>
                <a:cs typeface="Arial" pitchFamily="34" charset="0"/>
              </a:rPr>
              <a:t>удобрений в Российской Федерации, млн</a:t>
            </a:r>
            <a:r>
              <a:rPr lang="ru-RU" sz="2000" b="1" dirty="0">
                <a:solidFill>
                  <a:schemeClr val="bg1"/>
                </a:solidFill>
                <a:cs typeface="Arial" pitchFamily="34" charset="0"/>
              </a:rPr>
              <a:t>. тонн </a:t>
            </a:r>
            <a:r>
              <a:rPr lang="ru-RU" sz="2000" b="1" dirty="0" err="1">
                <a:solidFill>
                  <a:schemeClr val="bg1"/>
                </a:solidFill>
                <a:cs typeface="Arial" pitchFamily="34" charset="0"/>
              </a:rPr>
              <a:t>д.в</a:t>
            </a:r>
            <a:r>
              <a:rPr lang="ru-RU" sz="2000" b="1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902659"/>
              </p:ext>
            </p:extLst>
          </p:nvPr>
        </p:nvGraphicFramePr>
        <p:xfrm>
          <a:off x="419100" y="980728"/>
          <a:ext cx="8270875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>
              <a:solidFill>
                <a:srgbClr val="800000"/>
              </a:solidFill>
            </a:endParaRPr>
          </a:p>
        </p:txBody>
      </p:sp>
      <p:sp>
        <p:nvSpPr>
          <p:cNvPr id="11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A641173E-C7BA-48CD-A1C0-E49D606EBBF0}" type="slidenum">
              <a:rPr lang="ru-RU" sz="1400" b="1">
                <a:solidFill>
                  <a:srgbClr val="006600"/>
                </a:solidFill>
                <a:latin typeface="+mn-lt"/>
              </a:rPr>
              <a:pPr algn="ctr"/>
              <a:t>15</a:t>
            </a:fld>
            <a:endParaRPr lang="ru-RU" sz="1400" b="1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13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57963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043608" y="6592888"/>
            <a:ext cx="74521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98425" y="57150"/>
            <a:ext cx="8940800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100000">
                <a:srgbClr val="008000">
                  <a:alpha val="7200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cs typeface="Arial" pitchFamily="34" charset="0"/>
              </a:rPr>
              <a:t>Баланс питательных веществ в земледелии Российской Федерации</a:t>
            </a:r>
          </a:p>
        </p:txBody>
      </p:sp>
      <p:sp>
        <p:nvSpPr>
          <p:cNvPr id="19464" name="AutoShape 3"/>
          <p:cNvSpPr>
            <a:spLocks noChangeArrowheads="1"/>
          </p:cNvSpPr>
          <p:nvPr/>
        </p:nvSpPr>
        <p:spPr bwMode="auto">
          <a:xfrm>
            <a:off x="990600" y="5296150"/>
            <a:ext cx="7559675" cy="1093066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55427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ru-RU" b="1">
              <a:solidFill>
                <a:schemeClr val="bg1"/>
              </a:solidFill>
            </a:endParaRPr>
          </a:p>
        </p:txBody>
      </p:sp>
      <p:sp>
        <p:nvSpPr>
          <p:cNvPr id="19465" name="Прямоугольник 2"/>
          <p:cNvSpPr>
            <a:spLocks noChangeArrowheads="1"/>
          </p:cNvSpPr>
          <p:nvPr/>
        </p:nvSpPr>
        <p:spPr bwMode="auto">
          <a:xfrm>
            <a:off x="2195736" y="5365629"/>
            <a:ext cx="552417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последние 5 лет из почвы с урожаем с/х культур</a:t>
            </a:r>
          </a:p>
          <a:p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altLang="ru-RU" sz="1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вынесено  </a:t>
            </a:r>
            <a:r>
              <a:rPr lang="ru-RU" alt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44  </a:t>
            </a:r>
            <a:r>
              <a:rPr lang="ru-RU" altLang="ru-RU" sz="1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млн тонн  </a:t>
            </a:r>
            <a:r>
              <a:rPr lang="ru-RU" altLang="ru-RU" sz="1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д.в</a:t>
            </a:r>
            <a:r>
              <a:rPr lang="ru-RU" altLang="ru-RU" sz="1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altLang="ru-RU" sz="1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внесено </a:t>
            </a:r>
            <a:r>
              <a:rPr lang="ru-RU" alt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20,8  </a:t>
            </a:r>
            <a:r>
              <a:rPr lang="ru-RU" altLang="ru-RU" sz="1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млн тонн  </a:t>
            </a:r>
            <a:r>
              <a:rPr lang="ru-RU" altLang="ru-RU" sz="1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д.в</a:t>
            </a:r>
            <a:r>
              <a:rPr lang="ru-RU" altLang="ru-RU" sz="1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altLang="ru-RU" sz="1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Отрицательный баланс за 5 лет составил  </a:t>
            </a:r>
            <a:r>
              <a:rPr lang="ru-RU" alt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23,2  </a:t>
            </a:r>
            <a:r>
              <a:rPr lang="ru-RU" altLang="ru-RU" sz="1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млн. тонн  д.в</a:t>
            </a:r>
            <a:r>
              <a:rPr lang="ru-RU" alt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4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088658"/>
              </p:ext>
            </p:extLst>
          </p:nvPr>
        </p:nvGraphicFramePr>
        <p:xfrm>
          <a:off x="250826" y="633414"/>
          <a:ext cx="8682038" cy="4595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>
              <a:solidFill>
                <a:srgbClr val="800000"/>
              </a:solidFill>
            </a:endParaRPr>
          </a:p>
        </p:txBody>
      </p:sp>
      <p:sp>
        <p:nvSpPr>
          <p:cNvPr id="12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A641173E-C7BA-48CD-A1C0-E49D606EBBF0}" type="slidenum">
              <a:rPr lang="ru-RU" sz="1400" b="1">
                <a:solidFill>
                  <a:srgbClr val="006600"/>
                </a:solidFill>
                <a:latin typeface="+mn-lt"/>
              </a:rPr>
              <a:pPr algn="ctr"/>
              <a:t>16</a:t>
            </a:fld>
            <a:endParaRPr lang="ru-RU" sz="1400" b="1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14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57963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043608" y="6592888"/>
            <a:ext cx="74521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0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3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941246" cy="6480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pattFill prst="ltUpDiag">
                  <a:fgClr>
                    <a:srgbClr val="66FF66"/>
                  </a:fgClr>
                  <a:bgClr>
                    <a:srgbClr val="00CC00"/>
                  </a:bgClr>
                </a:patt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FFFF"/>
                </a:solidFill>
                <a:latin typeface="+mn-lt"/>
                <a:cs typeface="Arial" charset="0"/>
              </a:rPr>
              <a:t>Структура внесения минеральных удобрений </a:t>
            </a:r>
            <a:br>
              <a:rPr lang="ru-RU" sz="2000" b="1" dirty="0">
                <a:solidFill>
                  <a:srgbClr val="FFFFFF"/>
                </a:solidFill>
                <a:latin typeface="+mn-lt"/>
                <a:cs typeface="Arial" charset="0"/>
              </a:rPr>
            </a:br>
            <a:r>
              <a:rPr lang="ru-RU" sz="2000" b="1" dirty="0">
                <a:solidFill>
                  <a:srgbClr val="FFFFFF"/>
                </a:solidFill>
                <a:latin typeface="+mn-lt"/>
                <a:cs typeface="Arial" charset="0"/>
              </a:rPr>
              <a:t>сельскохозяйственными товаропроизводителями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28600" y="1124744"/>
            <a:ext cx="42481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ru-RU" sz="1100" b="1" dirty="0">
                <a:solidFill>
                  <a:srgbClr val="003399"/>
                </a:solidFill>
              </a:rPr>
              <a:t>Внесение минеральных удобрений в среднем </a:t>
            </a: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ru-RU" sz="1200" b="1" dirty="0">
                <a:solidFill>
                  <a:srgbClr val="003399"/>
                </a:solidFill>
              </a:rPr>
              <a:t>за 1986 – 1988 гг. - </a:t>
            </a:r>
            <a:r>
              <a:rPr lang="ru-RU" sz="1200" b="1" i="1" dirty="0">
                <a:solidFill>
                  <a:srgbClr val="800000"/>
                </a:solidFill>
              </a:rPr>
              <a:t>13,7 млн. т </a:t>
            </a:r>
            <a:r>
              <a:rPr lang="ru-RU" sz="1200" b="1" i="1" dirty="0" err="1">
                <a:solidFill>
                  <a:srgbClr val="800000"/>
                </a:solidFill>
              </a:rPr>
              <a:t>д.в</a:t>
            </a:r>
            <a:r>
              <a:rPr lang="ru-RU" sz="1200" b="1" i="1" dirty="0"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648201" y="1124744"/>
            <a:ext cx="4284662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ru-RU" sz="1100" b="1" dirty="0">
                <a:solidFill>
                  <a:srgbClr val="003399"/>
                </a:solidFill>
              </a:rPr>
              <a:t>Внесение минеральных удобрений в среднем </a:t>
            </a: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ru-RU" sz="1200" b="1" dirty="0">
                <a:solidFill>
                  <a:srgbClr val="003399"/>
                </a:solidFill>
              </a:rPr>
              <a:t>за </a:t>
            </a:r>
            <a:r>
              <a:rPr lang="ru-RU" sz="1200" b="1" dirty="0" smtClean="0">
                <a:solidFill>
                  <a:srgbClr val="003399"/>
                </a:solidFill>
              </a:rPr>
              <a:t>2009 </a:t>
            </a:r>
            <a:r>
              <a:rPr lang="ru-RU" sz="1200" b="1" dirty="0">
                <a:solidFill>
                  <a:srgbClr val="003399"/>
                </a:solidFill>
              </a:rPr>
              <a:t>- </a:t>
            </a:r>
            <a:r>
              <a:rPr lang="ru-RU" sz="1200" b="1" dirty="0" smtClean="0">
                <a:solidFill>
                  <a:srgbClr val="003399"/>
                </a:solidFill>
              </a:rPr>
              <a:t>2014 </a:t>
            </a:r>
            <a:r>
              <a:rPr lang="ru-RU" sz="1200" b="1" dirty="0">
                <a:solidFill>
                  <a:srgbClr val="003399"/>
                </a:solidFill>
              </a:rPr>
              <a:t>гг. </a:t>
            </a:r>
            <a:r>
              <a:rPr lang="ru-RU" sz="1200" b="1" dirty="0" smtClean="0">
                <a:solidFill>
                  <a:srgbClr val="003399"/>
                </a:solidFill>
              </a:rPr>
              <a:t>– </a:t>
            </a:r>
            <a:r>
              <a:rPr lang="ru-RU" sz="1200" b="1" i="1" dirty="0" smtClean="0">
                <a:solidFill>
                  <a:srgbClr val="800000"/>
                </a:solidFill>
              </a:rPr>
              <a:t>2,4 </a:t>
            </a:r>
            <a:r>
              <a:rPr lang="ru-RU" sz="1200" b="1" i="1" dirty="0">
                <a:solidFill>
                  <a:srgbClr val="800000"/>
                </a:solidFill>
              </a:rPr>
              <a:t>млн. т </a:t>
            </a:r>
            <a:r>
              <a:rPr lang="ru-RU" sz="1200" b="1" i="1" dirty="0" err="1">
                <a:solidFill>
                  <a:srgbClr val="800000"/>
                </a:solidFill>
              </a:rPr>
              <a:t>д.в</a:t>
            </a:r>
            <a:r>
              <a:rPr lang="ru-RU" sz="1200" b="1" i="1" dirty="0">
                <a:solidFill>
                  <a:srgbClr val="800000"/>
                </a:solidFill>
              </a:rPr>
              <a:t>.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783558"/>
              </p:ext>
            </p:extLst>
          </p:nvPr>
        </p:nvGraphicFramePr>
        <p:xfrm>
          <a:off x="2417540" y="4137526"/>
          <a:ext cx="4367072" cy="2395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Диаграмма" r:id="rId3" imgW="3076956" imgH="1848307" progId="Excel.Chart.8">
                  <p:embed/>
                </p:oleObj>
              </mc:Choice>
              <mc:Fallback>
                <p:oleObj name="Диаграмма" r:id="rId3" imgW="3076956" imgH="184830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540" y="4137526"/>
                        <a:ext cx="4367072" cy="23959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1978456" y="4494535"/>
            <a:ext cx="990600" cy="44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ru-RU" sz="900" b="1" dirty="0">
                <a:solidFill>
                  <a:srgbClr val="000000"/>
                </a:solidFill>
              </a:rPr>
              <a:t>калийные                 </a:t>
            </a:r>
            <a:r>
              <a:rPr lang="ru-RU" sz="900" b="1" dirty="0" smtClean="0">
                <a:solidFill>
                  <a:srgbClr val="000000"/>
                </a:solidFill>
              </a:rPr>
              <a:t>2,2 </a:t>
            </a:r>
            <a:r>
              <a:rPr lang="ru-RU" sz="900" b="1" dirty="0">
                <a:solidFill>
                  <a:srgbClr val="000000"/>
                </a:solidFill>
              </a:rPr>
              <a:t>млн. т </a:t>
            </a:r>
            <a:r>
              <a:rPr lang="ru-RU" sz="900" b="1" dirty="0" err="1">
                <a:solidFill>
                  <a:srgbClr val="000000"/>
                </a:solidFill>
              </a:rPr>
              <a:t>д.в</a:t>
            </a:r>
            <a:r>
              <a:rPr lang="ru-RU" sz="900" b="1" dirty="0">
                <a:solidFill>
                  <a:srgbClr val="000000"/>
                </a:solidFill>
              </a:rPr>
              <a:t>.             (26%)</a:t>
            </a: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2959476" y="4717289"/>
            <a:ext cx="552505" cy="17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6186347" y="4443432"/>
            <a:ext cx="1066800" cy="44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ru-RU" sz="900" b="1" dirty="0"/>
              <a:t>азотные               </a:t>
            </a:r>
            <a:r>
              <a:rPr lang="ru-RU" sz="900" b="1" dirty="0" smtClean="0"/>
              <a:t>3,7 </a:t>
            </a:r>
            <a:r>
              <a:rPr lang="ru-RU" sz="900" b="1" dirty="0"/>
              <a:t>млн. т  </a:t>
            </a:r>
            <a:r>
              <a:rPr lang="ru-RU" sz="900" b="1" dirty="0" err="1"/>
              <a:t>д.в</a:t>
            </a:r>
            <a:r>
              <a:rPr lang="ru-RU" sz="900" b="1" dirty="0"/>
              <a:t>.         (43%)</a:t>
            </a:r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H="1">
            <a:off x="5785837" y="4717289"/>
            <a:ext cx="533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1978456" y="5940061"/>
            <a:ext cx="990600" cy="44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ru-RU" sz="900" b="1" dirty="0"/>
              <a:t>фосфорные                </a:t>
            </a:r>
            <a:r>
              <a:rPr lang="ru-RU" sz="900" b="1" dirty="0" smtClean="0"/>
              <a:t>2,6 </a:t>
            </a:r>
            <a:r>
              <a:rPr lang="ru-RU" sz="900" b="1" dirty="0"/>
              <a:t>млн. т  </a:t>
            </a:r>
            <a:r>
              <a:rPr lang="ru-RU" sz="900" b="1" dirty="0" err="1"/>
              <a:t>д.в</a:t>
            </a:r>
            <a:r>
              <a:rPr lang="ru-RU" sz="900" b="1" dirty="0"/>
              <a:t>.         (31%)</a:t>
            </a:r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 flipV="1">
            <a:off x="2959475" y="5877271"/>
            <a:ext cx="722367" cy="1915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5332413" y="2008013"/>
            <a:ext cx="1074738" cy="44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50000"/>
              </a:spcBef>
            </a:pPr>
            <a:r>
              <a:rPr lang="ru-RU" sz="900" b="1" dirty="0"/>
              <a:t>калийные         </a:t>
            </a:r>
            <a:r>
              <a:rPr lang="ru-RU" sz="900" b="1" dirty="0" smtClean="0"/>
              <a:t>0,4 </a:t>
            </a:r>
            <a:r>
              <a:rPr lang="ru-RU" sz="900" b="1" dirty="0"/>
              <a:t>млн т </a:t>
            </a:r>
            <a:r>
              <a:rPr lang="ru-RU" sz="900" b="1" dirty="0" err="1"/>
              <a:t>д.в</a:t>
            </a:r>
            <a:r>
              <a:rPr lang="ru-RU" sz="900" b="1" dirty="0"/>
              <a:t>. (15%)</a:t>
            </a:r>
          </a:p>
        </p:txBody>
      </p:sp>
      <p:graphicFrame>
        <p:nvGraphicFramePr>
          <p:cNvPr id="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44562"/>
              </p:ext>
            </p:extLst>
          </p:nvPr>
        </p:nvGraphicFramePr>
        <p:xfrm>
          <a:off x="5621338" y="1998488"/>
          <a:ext cx="2949575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Диаграмма" r:id="rId5" imgW="10420384" imgH="6210422" progId="MSGraph.Chart.8">
                  <p:embed followColorScheme="full"/>
                </p:oleObj>
              </mc:Choice>
              <mc:Fallback>
                <p:oleObj name="Диаграмма" r:id="rId5" imgW="10420384" imgH="621042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338" y="1998488"/>
                        <a:ext cx="2949575" cy="175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15"/>
          <p:cNvSpPr>
            <a:spLocks noChangeShapeType="1"/>
          </p:cNvSpPr>
          <p:nvPr/>
        </p:nvSpPr>
        <p:spPr bwMode="auto">
          <a:xfrm flipH="1" flipV="1">
            <a:off x="6197601" y="2368376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7656513" y="2017538"/>
            <a:ext cx="1122363" cy="44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50000"/>
              </a:spcBef>
            </a:pPr>
            <a:r>
              <a:rPr lang="ru-RU" sz="900" b="1" dirty="0">
                <a:solidFill>
                  <a:srgbClr val="000000"/>
                </a:solidFill>
              </a:rPr>
              <a:t>азотные                       </a:t>
            </a:r>
            <a:r>
              <a:rPr lang="ru-RU" sz="900" b="1" dirty="0" smtClean="0">
                <a:solidFill>
                  <a:srgbClr val="000000"/>
                </a:solidFill>
              </a:rPr>
              <a:t>1,5 </a:t>
            </a:r>
            <a:r>
              <a:rPr lang="ru-RU" sz="900" b="1" dirty="0">
                <a:solidFill>
                  <a:srgbClr val="000000"/>
                </a:solidFill>
              </a:rPr>
              <a:t>млн т  </a:t>
            </a:r>
            <a:r>
              <a:rPr lang="ru-RU" sz="900" b="1" dirty="0" err="1">
                <a:solidFill>
                  <a:srgbClr val="000000"/>
                </a:solidFill>
              </a:rPr>
              <a:t>д.в</a:t>
            </a:r>
            <a:r>
              <a:rPr lang="ru-RU" sz="900" b="1" dirty="0">
                <a:solidFill>
                  <a:srgbClr val="000000"/>
                </a:solidFill>
              </a:rPr>
              <a:t>.           (</a:t>
            </a:r>
            <a:r>
              <a:rPr lang="ru-RU" sz="900" b="1" dirty="0" smtClean="0">
                <a:solidFill>
                  <a:srgbClr val="000000"/>
                </a:solidFill>
              </a:rPr>
              <a:t>62%)</a:t>
            </a:r>
            <a:endParaRPr lang="ru-RU" sz="900" b="1" dirty="0">
              <a:solidFill>
                <a:srgbClr val="000000"/>
              </a:solidFill>
            </a:endParaRP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 flipV="1">
            <a:off x="7637463" y="2439813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4710113" y="3291850"/>
            <a:ext cx="1244600" cy="44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50000"/>
              </a:spcBef>
            </a:pPr>
            <a:r>
              <a:rPr lang="ru-RU" sz="900" b="1" dirty="0"/>
              <a:t>фосфорные                   </a:t>
            </a:r>
            <a:r>
              <a:rPr lang="ru-RU" sz="900" b="1" dirty="0" smtClean="0"/>
              <a:t>0,5 </a:t>
            </a:r>
            <a:r>
              <a:rPr lang="ru-RU" sz="900" b="1" dirty="0"/>
              <a:t>млн т  д.в.           (</a:t>
            </a:r>
            <a:r>
              <a:rPr lang="ru-RU" sz="900" b="1" dirty="0" smtClean="0"/>
              <a:t>23%)</a:t>
            </a:r>
            <a:endParaRPr lang="ru-RU" sz="900" b="1" dirty="0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 flipH="1">
            <a:off x="5508510" y="3054587"/>
            <a:ext cx="3762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959664"/>
              </p:ext>
            </p:extLst>
          </p:nvPr>
        </p:nvGraphicFramePr>
        <p:xfrm>
          <a:off x="1135493" y="2223302"/>
          <a:ext cx="2376488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Диаграмма" r:id="rId7" imgW="11801424" imgH="7410575" progId="MSGraph.Chart.8">
                  <p:embed followColorScheme="full"/>
                </p:oleObj>
              </mc:Choice>
              <mc:Fallback>
                <p:oleObj name="Диаграмма" r:id="rId7" imgW="11801424" imgH="74105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493" y="2223302"/>
                        <a:ext cx="2376488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367518" y="2080427"/>
            <a:ext cx="1031875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50000"/>
              </a:spcBef>
            </a:pPr>
            <a:r>
              <a:rPr lang="ru-RU" sz="900" b="1"/>
              <a:t>азотные             5,7 млн т д.в. (42%)</a:t>
            </a: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 flipV="1">
            <a:off x="3224643" y="2439202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559231" y="2007402"/>
            <a:ext cx="1419225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50000"/>
              </a:spcBef>
            </a:pPr>
            <a:r>
              <a:rPr lang="ru-RU" sz="900" b="1"/>
              <a:t>калийные                 3,3 млн т д.в.             (24%)</a:t>
            </a:r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flipH="1" flipV="1">
            <a:off x="1567293" y="2367765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632256" y="3375827"/>
            <a:ext cx="1190625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50000"/>
              </a:spcBef>
            </a:pPr>
            <a:r>
              <a:rPr lang="ru-RU" sz="900" b="1"/>
              <a:t>фосфорные                4,7 млн т  д.в.         (34%)</a:t>
            </a:r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 flipH="1">
            <a:off x="1206931" y="3231365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1877872" y="4100532"/>
            <a:ext cx="48418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sz="1100" b="1" dirty="0">
                <a:solidFill>
                  <a:srgbClr val="003399"/>
                </a:solidFill>
              </a:rPr>
              <a:t>Научно-обоснованная потребность в минеральных удобрениях</a:t>
            </a:r>
            <a:r>
              <a:rPr lang="ru-RU" sz="1000" b="1" dirty="0">
                <a:solidFill>
                  <a:srgbClr val="003399"/>
                </a:solidFill>
              </a:rPr>
              <a:t> 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sz="1200" b="1" i="1" dirty="0" smtClean="0">
                <a:solidFill>
                  <a:srgbClr val="800000"/>
                </a:solidFill>
              </a:rPr>
              <a:t>8,5 </a:t>
            </a:r>
            <a:r>
              <a:rPr lang="ru-RU" sz="1200" b="1" i="1" dirty="0">
                <a:solidFill>
                  <a:srgbClr val="800000"/>
                </a:solidFill>
              </a:rPr>
              <a:t>млн. т </a:t>
            </a:r>
            <a:r>
              <a:rPr lang="ru-RU" sz="1200" b="1" i="1" dirty="0" err="1">
                <a:solidFill>
                  <a:srgbClr val="800000"/>
                </a:solidFill>
              </a:rPr>
              <a:t>д.в</a:t>
            </a:r>
            <a:r>
              <a:rPr lang="ru-RU" sz="1200" b="1" i="1" dirty="0">
                <a:solidFill>
                  <a:srgbClr val="800000"/>
                </a:solidFill>
              </a:rPr>
              <a:t>. (</a:t>
            </a:r>
            <a:r>
              <a:rPr lang="ru-RU" sz="1200" b="1" i="1" dirty="0" smtClean="0">
                <a:solidFill>
                  <a:srgbClr val="800000"/>
                </a:solidFill>
              </a:rPr>
              <a:t>2015 </a:t>
            </a:r>
            <a:r>
              <a:rPr lang="ru-RU" sz="1200" b="1" i="1" dirty="0">
                <a:solidFill>
                  <a:srgbClr val="800000"/>
                </a:solidFill>
              </a:rPr>
              <a:t>г.)</a:t>
            </a:r>
            <a:r>
              <a:rPr lang="ru-RU" sz="1200" b="1" i="1" dirty="0"/>
              <a:t> </a:t>
            </a:r>
            <a:endParaRPr lang="ru-RU" sz="1100" b="1" dirty="0">
              <a:solidFill>
                <a:srgbClr val="003399"/>
              </a:solidFill>
            </a:endParaRPr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>
              <a:solidFill>
                <a:srgbClr val="800000"/>
              </a:solidFill>
            </a:endParaRPr>
          </a:p>
        </p:txBody>
      </p:sp>
      <p:sp>
        <p:nvSpPr>
          <p:cNvPr id="37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A641173E-C7BA-48CD-A1C0-E49D606EBBF0}" type="slidenum">
              <a:rPr lang="ru-RU" sz="1400" b="1">
                <a:solidFill>
                  <a:srgbClr val="006600"/>
                </a:solidFill>
                <a:latin typeface="+mn-lt"/>
              </a:rPr>
              <a:pPr algn="ctr"/>
              <a:t>17</a:t>
            </a:fld>
            <a:endParaRPr lang="ru-RU" sz="1400" b="1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39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57963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1043608" y="6592888"/>
            <a:ext cx="74521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9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3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941246" cy="6123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pattFill prst="ltUpDiag">
                  <a:fgClr>
                    <a:srgbClr val="66FF66"/>
                  </a:fgClr>
                  <a:bgClr>
                    <a:srgbClr val="00CC00"/>
                  </a:bgClr>
                </a:patt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Информация о приобретении  сельхозтоваропроизводителями </a:t>
            </a:r>
            <a:br>
              <a:rPr lang="ru-RU" sz="18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минеральных удобрений в Российской Федерации, тыс. тонн д.в. *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6837" y="6248345"/>
            <a:ext cx="692664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dirty="0">
                <a:latin typeface="+mn-lt"/>
                <a:cs typeface="Times New Roman" pitchFamily="18" charset="0"/>
              </a:rPr>
              <a:t>* Д</a:t>
            </a:r>
            <a:r>
              <a:rPr lang="ru-RU" sz="1200" dirty="0" smtClean="0">
                <a:latin typeface="+mn-lt"/>
                <a:cs typeface="Times New Roman" pitchFamily="18" charset="0"/>
              </a:rPr>
              <a:t>анные органов управления АПК субъектов Российской Федерации по </a:t>
            </a:r>
            <a:r>
              <a:rPr lang="ru-RU" sz="1200" dirty="0">
                <a:latin typeface="+mn-lt"/>
                <a:cs typeface="Times New Roman" pitchFamily="18" charset="0"/>
              </a:rPr>
              <a:t>состоянию на </a:t>
            </a:r>
            <a:r>
              <a:rPr lang="ru-RU" sz="1200" dirty="0" smtClean="0">
                <a:latin typeface="+mn-lt"/>
                <a:cs typeface="Times New Roman" pitchFamily="18" charset="0"/>
              </a:rPr>
              <a:t>22 июня 2015 г.</a:t>
            </a:r>
            <a:endParaRPr lang="ru-RU" sz="1200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785652"/>
              </p:ext>
            </p:extLst>
          </p:nvPr>
        </p:nvGraphicFramePr>
        <p:xfrm>
          <a:off x="3635897" y="836716"/>
          <a:ext cx="5296967" cy="5374751"/>
        </p:xfrm>
        <a:graphic>
          <a:graphicData uri="http://schemas.openxmlformats.org/drawingml/2006/table">
            <a:tbl>
              <a:tblPr/>
              <a:tblGrid>
                <a:gridCol w="2016223"/>
                <a:gridCol w="848010"/>
                <a:gridCol w="848010"/>
                <a:gridCol w="848010"/>
                <a:gridCol w="736714"/>
              </a:tblGrid>
              <a:tr h="2778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+mn-lt"/>
                        </a:rPr>
                        <a:t>Наименование</a:t>
                      </a:r>
                    </a:p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+mn-lt"/>
                        </a:rPr>
                        <a:t>федерального округа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 smtClean="0">
                          <a:effectLst/>
                          <a:latin typeface="+mn-lt"/>
                        </a:rPr>
                        <a:t>Приобретение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± , </a:t>
                      </a:r>
                      <a:br>
                        <a:rPr lang="ru-RU" sz="1050" b="1" i="0" u="none" strike="noStrike" dirty="0">
                          <a:effectLst/>
                          <a:latin typeface="+mn-lt"/>
                        </a:rPr>
                      </a:br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2015 г.</a:t>
                      </a:r>
                      <a:br>
                        <a:rPr lang="ru-RU" sz="1050" b="1" i="0" u="none" strike="noStrike" dirty="0">
                          <a:effectLst/>
                          <a:latin typeface="+mn-lt"/>
                        </a:rPr>
                      </a:br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к  2014 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818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01.01.2013 </a:t>
                      </a:r>
                      <a:br>
                        <a:rPr lang="ru-RU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22.06.2013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С </a:t>
                      </a:r>
                      <a:r>
                        <a:rPr lang="ru-RU" sz="1050" b="1" i="0" u="none" strike="noStrike" dirty="0" smtClean="0">
                          <a:effectLst/>
                          <a:latin typeface="+mn-lt"/>
                        </a:rPr>
                        <a:t>01.01.2014 </a:t>
                      </a:r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ru-RU" sz="1050" b="1" i="0" u="none" strike="noStrike" dirty="0">
                          <a:effectLst/>
                          <a:latin typeface="+mn-lt"/>
                        </a:rPr>
                      </a:br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по </a:t>
                      </a:r>
                      <a:r>
                        <a:rPr lang="ru-RU" sz="1050" b="1" i="0" u="none" strike="noStrike" dirty="0" smtClean="0">
                          <a:effectLst/>
                          <a:latin typeface="+mn-lt"/>
                        </a:rPr>
                        <a:t>22.06.2014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С </a:t>
                      </a:r>
                      <a:r>
                        <a:rPr lang="ru-RU" sz="1050" b="1" i="0" u="none" strike="noStrike" dirty="0" smtClean="0">
                          <a:effectLst/>
                          <a:latin typeface="+mn-lt"/>
                        </a:rPr>
                        <a:t>01.01.2015</a:t>
                      </a:r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ru-RU" sz="1050" b="1" i="0" u="none" strike="noStrike" dirty="0">
                          <a:effectLst/>
                          <a:latin typeface="+mn-lt"/>
                        </a:rPr>
                      </a:br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по </a:t>
                      </a:r>
                      <a:r>
                        <a:rPr lang="ru-RU" sz="1050" b="1" i="0" u="none" strike="noStrike" dirty="0" smtClean="0">
                          <a:effectLst/>
                          <a:latin typeface="+mn-lt"/>
                        </a:rPr>
                        <a:t>22.06.2015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5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</a:rPr>
                        <a:t>Российская</a:t>
                      </a:r>
                    </a:p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</a:rPr>
                        <a:t>Федерация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</a:rPr>
                        <a:t>1482,1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1523,1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1527,8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243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Приволжский ФО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324,7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317,7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292,3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+mn-lt"/>
                        </a:rPr>
                        <a:t>-25,4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Республика Башкортостан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39,5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33,9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29,6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-4,3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Республика Марий Эл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-0,5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Республика Мордовия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20,8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21,6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19,5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-2,1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Республика Татарстан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122,7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104,7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106,0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1,3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Удмуртская Республика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11,9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-5,4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Чувашская Республика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11,5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11,9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11,4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-0,5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Пермский край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-1,9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Кировская область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12,6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14,9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11,9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-3,0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Нижегородская область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23,9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25,0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18,4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-6,6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Оренбургская область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-4,8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Пензенская область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16,9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18,9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24,8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Самарская область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23,3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24,7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24,7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Саратовская область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11,4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11,4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12,3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Ульяновская область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17,6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18,6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18,1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-0,5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18401498"/>
              </p:ext>
            </p:extLst>
          </p:nvPr>
        </p:nvGraphicFramePr>
        <p:xfrm>
          <a:off x="228600" y="764704"/>
          <a:ext cx="3263280" cy="5349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51277" y="2594307"/>
            <a:ext cx="1068784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Приобретено</a:t>
            </a:r>
            <a:endParaRPr lang="ru-RU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582148" y="4221088"/>
            <a:ext cx="1045636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Остаток на начало года</a:t>
            </a:r>
            <a:endParaRPr lang="ru-RU" sz="1200" b="1" dirty="0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>
              <a:solidFill>
                <a:srgbClr val="800000"/>
              </a:solidFill>
            </a:endParaRPr>
          </a:p>
        </p:txBody>
      </p:sp>
      <p:sp>
        <p:nvSpPr>
          <p:cNvPr id="17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A641173E-C7BA-48CD-A1C0-E49D606EBBF0}" type="slidenum">
              <a:rPr lang="ru-RU" sz="1400" b="1">
                <a:solidFill>
                  <a:srgbClr val="006600"/>
                </a:solidFill>
                <a:latin typeface="+mn-lt"/>
              </a:rPr>
              <a:pPr algn="ctr"/>
              <a:t>18</a:t>
            </a:fld>
            <a:endParaRPr lang="ru-RU" sz="1400" b="1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19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57963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1043608" y="6592888"/>
            <a:ext cx="74521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8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28600" y="6532345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401" y="6559281"/>
            <a:ext cx="268340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94107479-1F72-4BF6-A2F3-8964CA390DFC}" type="slidenum">
              <a:rPr lang="ru-RU" sz="1400" b="1">
                <a:solidFill>
                  <a:srgbClr val="006600"/>
                </a:solidFill>
                <a:latin typeface="+mn-lt"/>
                <a:cs typeface="Times New Roman" pitchFamily="18" charset="0"/>
              </a:rPr>
              <a:pPr algn="ctr"/>
              <a:t>19</a:t>
            </a:fld>
            <a:endParaRPr lang="ru-RU" sz="1400" b="1" dirty="0">
              <a:solidFill>
                <a:srgbClr val="0066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1043608" y="6592888"/>
            <a:ext cx="74521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3"/>
          <p:cNvSpPr txBox="1">
            <a:spLocks noChangeArrowheads="1"/>
          </p:cNvSpPr>
          <p:nvPr/>
        </p:nvSpPr>
        <p:spPr bwMode="auto">
          <a:xfrm>
            <a:off x="100012" y="116632"/>
            <a:ext cx="8972549" cy="5760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pattFill prst="ltUpDiag">
                  <a:fgClr>
                    <a:srgbClr val="66FF66"/>
                  </a:fgClr>
                  <a:bgClr>
                    <a:srgbClr val="00CC00"/>
                  </a:bgClr>
                </a:patt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prstClr val="white"/>
                </a:solidFill>
                <a:cs typeface="Calibri" pitchFamily="34" charset="0"/>
              </a:rPr>
              <a:t>Динамика цен на ГСМ в Российской Федерации. Поступление и наличие дизельного топлива и автобензина в Приволжском ФО, тыс. тонн (</a:t>
            </a:r>
            <a:r>
              <a:rPr lang="ru-RU" sz="1800" b="1" dirty="0" smtClean="0">
                <a:solidFill>
                  <a:schemeClr val="bg1"/>
                </a:solidFill>
                <a:cs typeface="Calibri" pitchFamily="34" charset="0"/>
              </a:rPr>
              <a:t>на 18.06.2015</a:t>
            </a:r>
            <a:r>
              <a:rPr lang="ru-RU" sz="1800" b="1" dirty="0" smtClean="0">
                <a:solidFill>
                  <a:prstClr val="white"/>
                </a:solidFill>
                <a:cs typeface="Calibri" pitchFamily="34" charset="0"/>
              </a:rPr>
              <a:t>)</a:t>
            </a:r>
            <a:endParaRPr lang="en-US" sz="1800" b="1" dirty="0">
              <a:solidFill>
                <a:prstClr val="white"/>
              </a:solidFill>
              <a:cs typeface="Calibri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632859"/>
              </p:ext>
            </p:extLst>
          </p:nvPr>
        </p:nvGraphicFramePr>
        <p:xfrm>
          <a:off x="206856" y="836720"/>
          <a:ext cx="8715371" cy="3960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9955"/>
                <a:gridCol w="960154"/>
                <a:gridCol w="840031"/>
                <a:gridCol w="840030"/>
                <a:gridCol w="840030"/>
                <a:gridCol w="942667"/>
                <a:gridCol w="743422"/>
                <a:gridCol w="749541"/>
                <a:gridCol w="749541"/>
              </a:tblGrid>
              <a:tr h="19851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Наименование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региона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Дизельное топливо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Автобензин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513"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Поступило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Имеется в наличии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Поступило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Имеется в наличии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871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за </a:t>
                      </a:r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январь – июнь 2015 г.</a:t>
                      </a:r>
                      <a:endParaRPr lang="ru-RU" sz="12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2015 г. в %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к 2014 г.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2015 г.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2015 г. </a:t>
                      </a:r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в %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к 2014 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г.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за январь </a:t>
                      </a:r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– июнь</a:t>
                      </a:r>
                      <a:r>
                        <a:rPr lang="ru-RU" sz="1200" b="1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2015 г.</a:t>
                      </a:r>
                      <a:endParaRPr lang="ru-RU" sz="12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2015 г. </a:t>
                      </a:r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в %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к 2014 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г.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2015 г.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2015 г. </a:t>
                      </a:r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в %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к 2014 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г.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85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Российская Федерация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1436,4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94,86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489,2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115,25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257,2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101,41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73,8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125,44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985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Приволжский </a:t>
                      </a:r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Ф.О.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374,9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94,57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115,1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121,89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45,1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91,11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12,3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107,63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85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Республика Башкортостан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38,5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97,76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110,99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79,34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88,70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5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Республика Марий Эл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95,38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125,93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71,40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106,10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5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Республика Мордовия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77,26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104,91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63,64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101,36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5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Республика Татарстан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55,2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91,43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79,76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113,40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5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Удмуртская Республика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101,76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101,40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99,97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74,79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5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Чувашская Республика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99,07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76,63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128,63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84,91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5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Пермский край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92,23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117,64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87,76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147,98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5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Кировская область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121,08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112,48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87,15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101,62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5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Нижегородская область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93,41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117,07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91,41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98,62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5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Оренбургская область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50,6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91,87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153,63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94,97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105,26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5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Пензенская область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22,6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113,72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136,46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119,13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132,08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5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Самарская область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32,7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90,68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17,3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149,27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104,04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123,24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5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Саратовская область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68,1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92,13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30,5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127,53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83,12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135,23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5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Ульяновская область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102,54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104,21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100,96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84,13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403877"/>
              </p:ext>
            </p:extLst>
          </p:nvPr>
        </p:nvGraphicFramePr>
        <p:xfrm>
          <a:off x="136523" y="4797419"/>
          <a:ext cx="8899525" cy="1728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4062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92075" y="61913"/>
            <a:ext cx="8940800" cy="63078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100000">
                <a:srgbClr val="008000">
                  <a:alpha val="72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pattFill prst="ltUpDiag">
                  <a:fgClr>
                    <a:srgbClr val="66FF66"/>
                  </a:fgClr>
                  <a:bgClr>
                    <a:srgbClr val="00CC00"/>
                  </a:bgClr>
                </a:patt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Выполнение индикаторов Госпрограммы и пороговых значений Доктрины продовольственной безопасности в 2014 году, задачи на 2015 год</a:t>
            </a:r>
            <a:endParaRPr lang="ru-RU" altLang="ru-RU" sz="2000" b="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1747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ru-RU" altLang="ru-RU" sz="1400" b="1">
              <a:solidFill>
                <a:srgbClr val="800000"/>
              </a:solidFill>
            </a:endParaRPr>
          </a:p>
        </p:txBody>
      </p:sp>
      <p:sp>
        <p:nvSpPr>
          <p:cNvPr id="31748" name="Номер слайда 5"/>
          <p:cNvSpPr>
            <a:spLocks/>
          </p:cNvSpPr>
          <p:nvPr/>
        </p:nvSpPr>
        <p:spPr bwMode="auto">
          <a:xfrm>
            <a:off x="8588376" y="6635749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fld id="{C42A9809-D84B-4961-9017-1C69543B19E6}" type="slidenum">
              <a:rPr lang="ru-RU" altLang="ru-RU" sz="1400" b="1">
                <a:solidFill>
                  <a:srgbClr val="006600"/>
                </a:solidFill>
                <a:latin typeface="+mn-lt"/>
              </a:rPr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t>2</a:t>
            </a:fld>
            <a:endParaRPr lang="ru-RU" altLang="ru-RU" sz="1400" b="1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31750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24625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107504" y="836711"/>
            <a:ext cx="2880320" cy="5616625"/>
          </a:xfrm>
          <a:prstGeom prst="flowChartAlternateProcess">
            <a:avLst/>
          </a:prstGeom>
          <a:solidFill>
            <a:srgbClr val="FFCC99">
              <a:alpha val="5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altLang="ru-RU" sz="16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latin typeface="Calibri"/>
                <a:cs typeface="+mn-cs"/>
              </a:rPr>
              <a:t>Культуры</a:t>
            </a:r>
            <a:endParaRPr lang="ru-RU" altLang="ru-RU" sz="20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3131840" y="803031"/>
            <a:ext cx="2895749" cy="5616624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28000"/>
            </a:schemeClr>
          </a:solidFill>
          <a:ln>
            <a:noFill/>
          </a:ln>
          <a:effectLst/>
          <a:extLst/>
        </p:spPr>
        <p:txBody>
          <a:bodyPr lIns="0" tIns="0" rIns="0" bIns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altLang="ru-RU" sz="900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latin typeface="Calibri"/>
                <a:cs typeface="+mn-cs"/>
              </a:rPr>
              <a:t>Выполнение 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latin typeface="Calibri"/>
                <a:cs typeface="+mn-cs"/>
              </a:rPr>
              <a:t>2014 году</a:t>
            </a:r>
            <a:endParaRPr lang="ru-RU" altLang="ru-RU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" name="AutoShape 15" descr="zernovoi-fon-0000429869-preview"/>
          <p:cNvSpPr>
            <a:spLocks noChangeArrowheads="1"/>
          </p:cNvSpPr>
          <p:nvPr/>
        </p:nvSpPr>
        <p:spPr bwMode="auto">
          <a:xfrm>
            <a:off x="107504" y="1916832"/>
            <a:ext cx="2880320" cy="1296144"/>
          </a:xfrm>
          <a:prstGeom prst="flowChartAlternateProcess">
            <a:avLst/>
          </a:prstGeom>
          <a:blipFill dpi="0" rotWithShape="1">
            <a:blip r:embed="rId4">
              <a:alphaModFix amt="90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4800" b="1" dirty="0">
                <a:solidFill>
                  <a:prstClr val="white"/>
                </a:solidFill>
                <a:latin typeface="Calibri"/>
                <a:cs typeface="+mn-cs"/>
              </a:rPr>
              <a:t>Зерно</a:t>
            </a:r>
          </a:p>
        </p:txBody>
      </p:sp>
      <p:sp>
        <p:nvSpPr>
          <p:cNvPr id="20" name="AutoShape 20" descr="1277432940_sugar-4"/>
          <p:cNvSpPr>
            <a:spLocks noChangeArrowheads="1"/>
          </p:cNvSpPr>
          <p:nvPr/>
        </p:nvSpPr>
        <p:spPr bwMode="auto">
          <a:xfrm>
            <a:off x="107504" y="3356991"/>
            <a:ext cx="2880320" cy="1368153"/>
          </a:xfrm>
          <a:prstGeom prst="flowChartAlternateProcess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400" b="1" dirty="0">
                <a:solidFill>
                  <a:prstClr val="white"/>
                </a:solidFill>
                <a:latin typeface="Calibri"/>
                <a:cs typeface="+mn-cs"/>
              </a:rPr>
              <a:t>Сахарная свекла</a:t>
            </a:r>
          </a:p>
        </p:txBody>
      </p:sp>
      <p:sp>
        <p:nvSpPr>
          <p:cNvPr id="21" name="AutoShape 23" descr="410966"/>
          <p:cNvSpPr>
            <a:spLocks noChangeArrowheads="1"/>
          </p:cNvSpPr>
          <p:nvPr/>
        </p:nvSpPr>
        <p:spPr bwMode="auto">
          <a:xfrm>
            <a:off x="107504" y="4869160"/>
            <a:ext cx="2880320" cy="1368152"/>
          </a:xfrm>
          <a:prstGeom prst="flowChartAlternateProcess">
            <a:avLst/>
          </a:prstGeom>
          <a:blipFill dpi="0" rotWithShape="1">
            <a:blip r:embed="rId6">
              <a:alphaModFix amt="70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3200" b="1" dirty="0" err="1">
                <a:solidFill>
                  <a:prstClr val="black"/>
                </a:solidFill>
                <a:latin typeface="Calibri"/>
                <a:cs typeface="+mn-cs"/>
              </a:rPr>
              <a:t>Маслосемена</a:t>
            </a:r>
            <a:endParaRPr lang="ru-RU" altLang="ru-RU" sz="32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7" name="AutoShape 17"/>
          <p:cNvSpPr>
            <a:spLocks noChangeArrowheads="1"/>
          </p:cNvSpPr>
          <p:nvPr/>
        </p:nvSpPr>
        <p:spPr bwMode="auto">
          <a:xfrm>
            <a:off x="3131840" y="1916832"/>
            <a:ext cx="2876896" cy="1296144"/>
          </a:xfrm>
          <a:prstGeom prst="flowChartAlternateProcess">
            <a:avLst/>
          </a:prstGeom>
          <a:solidFill>
            <a:srgbClr val="FFFF99">
              <a:alpha val="70000"/>
            </a:srgbClr>
          </a:solidFill>
          <a:ln>
            <a:solidFill>
              <a:schemeClr val="accent1"/>
            </a:solidFill>
          </a:ln>
          <a:effectLst/>
          <a:ex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b="1" dirty="0" smtClean="0">
                <a:solidFill>
                  <a:srgbClr val="FF0000"/>
                </a:solidFill>
                <a:latin typeface="Calibri"/>
                <a:cs typeface="+mn-cs"/>
              </a:rPr>
              <a:t>105,3</a:t>
            </a:r>
            <a:r>
              <a:rPr lang="ru-RU" altLang="ru-RU" sz="1400" b="1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altLang="ru-RU" sz="1400" b="1" dirty="0">
                <a:solidFill>
                  <a:prstClr val="black"/>
                </a:solidFill>
                <a:latin typeface="Calibri"/>
                <a:cs typeface="+mn-cs"/>
              </a:rPr>
              <a:t>млн</a:t>
            </a:r>
            <a:r>
              <a:rPr lang="ru-RU" altLang="ru-RU" sz="1400" b="1" dirty="0" smtClean="0">
                <a:solidFill>
                  <a:prstClr val="black"/>
                </a:solidFill>
                <a:latin typeface="Calibri"/>
                <a:cs typeface="+mn-cs"/>
              </a:rPr>
              <a:t>. тонн,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 smtClean="0">
                <a:solidFill>
                  <a:srgbClr val="FF0000"/>
                </a:solidFill>
                <a:latin typeface="Calibri"/>
                <a:cs typeface="+mn-cs"/>
              </a:rPr>
              <a:t>110,8% </a:t>
            </a:r>
            <a:r>
              <a:rPr lang="ru-RU" altLang="ru-RU" sz="1400" b="1" dirty="0" smtClean="0">
                <a:solidFill>
                  <a:prstClr val="black"/>
                </a:solidFill>
                <a:latin typeface="Calibri"/>
                <a:cs typeface="+mn-cs"/>
              </a:rPr>
              <a:t>от индикатора Госпрограммы (95,0 млн. тонн)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Calibri"/>
                <a:cs typeface="+mn-cs"/>
              </a:rPr>
              <a:t>показатель Доктрины превышен на </a:t>
            </a:r>
            <a:r>
              <a:rPr lang="ru-RU" altLang="ru-RU" sz="1400" b="1" dirty="0" smtClean="0">
                <a:solidFill>
                  <a:srgbClr val="FF0000"/>
                </a:solidFill>
                <a:latin typeface="Calibri"/>
                <a:cs typeface="+mn-cs"/>
              </a:rPr>
              <a:t>3,9</a:t>
            </a:r>
            <a:r>
              <a:rPr lang="ru-RU" altLang="ru-RU" sz="1400" b="1" dirty="0" smtClean="0">
                <a:solidFill>
                  <a:prstClr val="black"/>
                </a:solidFill>
                <a:latin typeface="Calibri"/>
                <a:cs typeface="+mn-cs"/>
              </a:rPr>
              <a:t>% (не менее 95%)</a:t>
            </a:r>
            <a:endParaRPr lang="ru-RU" altLang="ru-RU" sz="14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auto">
          <a:xfrm>
            <a:off x="3131840" y="3353349"/>
            <a:ext cx="2895748" cy="1371795"/>
          </a:xfrm>
          <a:prstGeom prst="flowChartAlternateProcess">
            <a:avLst/>
          </a:prstGeom>
          <a:solidFill>
            <a:srgbClr val="FFFF99">
              <a:alpha val="70000"/>
            </a:srgbClr>
          </a:solidFill>
          <a:ln>
            <a:solidFill>
              <a:schemeClr val="accent1"/>
            </a:solidFill>
          </a:ln>
          <a:effectLst/>
          <a:ex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b="1" dirty="0" smtClean="0">
                <a:solidFill>
                  <a:srgbClr val="FF0000"/>
                </a:solidFill>
                <a:latin typeface="Calibri"/>
                <a:cs typeface="+mn-cs"/>
              </a:rPr>
              <a:t>33,5</a:t>
            </a:r>
            <a:r>
              <a:rPr lang="ru-RU" altLang="ru-RU" sz="1400" b="1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altLang="ru-RU" sz="1400" b="1" dirty="0">
                <a:solidFill>
                  <a:prstClr val="black"/>
                </a:solidFill>
                <a:latin typeface="Calibri"/>
                <a:cs typeface="+mn-cs"/>
              </a:rPr>
              <a:t>млн</a:t>
            </a:r>
            <a:r>
              <a:rPr lang="ru-RU" altLang="ru-RU" sz="1400" b="1" dirty="0" smtClean="0">
                <a:solidFill>
                  <a:prstClr val="black"/>
                </a:solidFill>
                <a:latin typeface="Calibri"/>
                <a:cs typeface="+mn-cs"/>
              </a:rPr>
              <a:t>. тонн,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 smtClean="0">
                <a:solidFill>
                  <a:srgbClr val="FF0000"/>
                </a:solidFill>
                <a:latin typeface="Calibri"/>
                <a:cs typeface="+mn-cs"/>
              </a:rPr>
              <a:t>92,3% </a:t>
            </a:r>
            <a:r>
              <a:rPr lang="ru-RU" altLang="ru-RU" sz="1400" b="1" dirty="0" smtClean="0">
                <a:solidFill>
                  <a:prstClr val="black"/>
                </a:solidFill>
                <a:latin typeface="Calibri"/>
                <a:cs typeface="+mn-cs"/>
              </a:rPr>
              <a:t>от индикатора Госпрограммы (36,31 млн. тонн)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>
                <a:solidFill>
                  <a:prstClr val="black"/>
                </a:solidFill>
                <a:latin typeface="Calibri"/>
                <a:cs typeface="+mn-cs"/>
              </a:rPr>
              <a:t>показатель Доктрины </a:t>
            </a:r>
            <a:r>
              <a:rPr lang="ru-RU" altLang="ru-RU" sz="1400" b="1" dirty="0" smtClean="0">
                <a:solidFill>
                  <a:prstClr val="black"/>
                </a:solidFill>
                <a:latin typeface="Calibri"/>
                <a:cs typeface="+mn-cs"/>
              </a:rPr>
              <a:t>по производству сахара превышен </a:t>
            </a:r>
            <a:r>
              <a:rPr lang="ru-RU" altLang="ru-RU" sz="1400" b="1" dirty="0">
                <a:solidFill>
                  <a:prstClr val="black"/>
                </a:solidFill>
                <a:latin typeface="Calibri"/>
                <a:cs typeface="+mn-cs"/>
              </a:rPr>
              <a:t>на </a:t>
            </a:r>
            <a:r>
              <a:rPr lang="ru-RU" altLang="ru-RU" sz="1400" b="1" dirty="0" smtClean="0">
                <a:solidFill>
                  <a:srgbClr val="FF0000"/>
                </a:solidFill>
                <a:latin typeface="Calibri"/>
                <a:cs typeface="+mn-cs"/>
              </a:rPr>
              <a:t>1,7% </a:t>
            </a:r>
            <a:r>
              <a:rPr lang="ru-RU" altLang="ru-RU" sz="1400" b="1" dirty="0" smtClean="0">
                <a:solidFill>
                  <a:prstClr val="black"/>
                </a:solidFill>
                <a:latin typeface="Calibri"/>
                <a:cs typeface="+mn-cs"/>
              </a:rPr>
              <a:t>(не менее 80%) </a:t>
            </a:r>
            <a:endParaRPr lang="ru-RU" altLang="ru-RU" sz="14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>
            <a:off x="3131840" y="4869160"/>
            <a:ext cx="2895747" cy="1368152"/>
          </a:xfrm>
          <a:prstGeom prst="flowChartAlternateProcess">
            <a:avLst/>
          </a:prstGeom>
          <a:solidFill>
            <a:srgbClr val="FFFF99">
              <a:alpha val="70000"/>
            </a:srgbClr>
          </a:solidFill>
          <a:ln>
            <a:solidFill>
              <a:schemeClr val="accent1"/>
            </a:solidFill>
          </a:ln>
          <a:effectLst/>
          <a:ex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b="1" dirty="0" smtClean="0">
                <a:solidFill>
                  <a:srgbClr val="FF0000"/>
                </a:solidFill>
                <a:latin typeface="Calibri"/>
                <a:cs typeface="+mn-cs"/>
              </a:rPr>
              <a:t>14,15</a:t>
            </a:r>
            <a:r>
              <a:rPr lang="ru-RU" altLang="ru-RU" sz="1600" b="1" dirty="0" smtClean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ru-RU" altLang="ru-RU" sz="1400" b="1" dirty="0" smtClean="0">
                <a:solidFill>
                  <a:prstClr val="black"/>
                </a:solidFill>
                <a:latin typeface="Calibri"/>
                <a:cs typeface="+mn-cs"/>
              </a:rPr>
              <a:t>млн. тонн,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>
                <a:solidFill>
                  <a:prstClr val="black"/>
                </a:solidFill>
                <a:latin typeface="Calibri"/>
                <a:cs typeface="+mn-cs"/>
              </a:rPr>
              <a:t>показатель Доктрины </a:t>
            </a:r>
            <a:r>
              <a:rPr lang="ru-RU" altLang="ru-RU" sz="1400" b="1" dirty="0" smtClean="0">
                <a:solidFill>
                  <a:prstClr val="black"/>
                </a:solidFill>
                <a:latin typeface="Calibri"/>
                <a:cs typeface="+mn-cs"/>
              </a:rPr>
              <a:t>по производству масла превышен </a:t>
            </a:r>
            <a:r>
              <a:rPr lang="ru-RU" altLang="ru-RU" sz="1400" b="1" dirty="0">
                <a:solidFill>
                  <a:prstClr val="black"/>
                </a:solidFill>
                <a:latin typeface="Calibri"/>
                <a:cs typeface="+mn-cs"/>
              </a:rPr>
              <a:t>на </a:t>
            </a:r>
            <a:r>
              <a:rPr lang="ru-RU" altLang="ru-RU" sz="1400" b="1" dirty="0" smtClean="0">
                <a:solidFill>
                  <a:srgbClr val="FF0000"/>
                </a:solidFill>
                <a:latin typeface="Calibri"/>
                <a:cs typeface="+mn-cs"/>
              </a:rPr>
              <a:t>4,4% </a:t>
            </a:r>
            <a:r>
              <a:rPr lang="ru-RU" altLang="ru-RU" sz="1400" b="1" dirty="0" smtClean="0">
                <a:solidFill>
                  <a:prstClr val="black"/>
                </a:solidFill>
                <a:latin typeface="Calibri"/>
                <a:cs typeface="+mn-cs"/>
              </a:rPr>
              <a:t>(не менее 80%)</a:t>
            </a:r>
            <a:endParaRPr lang="ru-RU" altLang="ru-RU" sz="14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1043608" y="6592888"/>
            <a:ext cx="74521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13"/>
          <p:cNvSpPr>
            <a:spLocks noChangeArrowheads="1"/>
          </p:cNvSpPr>
          <p:nvPr/>
        </p:nvSpPr>
        <p:spPr bwMode="auto">
          <a:xfrm>
            <a:off x="6105588" y="803031"/>
            <a:ext cx="2895749" cy="5616624"/>
          </a:xfrm>
          <a:prstGeom prst="flowChartAlternateProcess">
            <a:avLst/>
          </a:prstGeom>
          <a:solidFill>
            <a:schemeClr val="bg2">
              <a:lumMod val="75000"/>
              <a:alpha val="28000"/>
            </a:schemeClr>
          </a:solidFill>
          <a:ln>
            <a:noFill/>
          </a:ln>
          <a:effectLst/>
          <a:extLst/>
        </p:spPr>
        <p:txBody>
          <a:bodyPr lIns="0" tIns="0" rIns="0" bIns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altLang="ru-RU" sz="1050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altLang="ru-RU" sz="900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latin typeface="Calibri"/>
                <a:cs typeface="+mn-cs"/>
              </a:rPr>
              <a:t>Задачи на 2015 год</a:t>
            </a:r>
            <a:endParaRPr lang="ru-RU" altLang="ru-RU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6" name="AutoShape 21" descr="001385-001"/>
          <p:cNvSpPr>
            <a:spLocks noChangeArrowheads="1"/>
          </p:cNvSpPr>
          <p:nvPr/>
        </p:nvSpPr>
        <p:spPr bwMode="auto">
          <a:xfrm>
            <a:off x="6105587" y="4869160"/>
            <a:ext cx="2860613" cy="1368152"/>
          </a:xfrm>
          <a:prstGeom prst="flowChartAlternateProcess">
            <a:avLst/>
          </a:prstGeom>
          <a:blipFill dpi="0" rotWithShape="1">
            <a:blip r:embed="rId7">
              <a:alphaModFix amt="73000"/>
            </a:blip>
            <a:srcRect/>
            <a:stretch>
              <a:fillRect/>
            </a:stretch>
          </a:blip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3600" b="1" dirty="0" smtClean="0">
                <a:solidFill>
                  <a:srgbClr val="FF0000"/>
                </a:solidFill>
                <a:latin typeface="Calibri" pitchFamily="34" charset="0"/>
              </a:rPr>
              <a:t>15,0</a:t>
            </a:r>
            <a:r>
              <a:rPr lang="ru-RU" altLang="ru-RU" sz="2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altLang="ru-RU" sz="2000" b="1" dirty="0">
                <a:latin typeface="Calibri" pitchFamily="34" charset="0"/>
              </a:rPr>
              <a:t>млн. тонн </a:t>
            </a:r>
          </a:p>
        </p:txBody>
      </p:sp>
      <p:sp>
        <p:nvSpPr>
          <p:cNvPr id="30" name="AutoShape 15" descr="zernovoi-fon-0000429869-preview"/>
          <p:cNvSpPr>
            <a:spLocks noChangeArrowheads="1"/>
          </p:cNvSpPr>
          <p:nvPr/>
        </p:nvSpPr>
        <p:spPr bwMode="auto">
          <a:xfrm>
            <a:off x="6110386" y="1916832"/>
            <a:ext cx="2890952" cy="1296144"/>
          </a:xfrm>
          <a:prstGeom prst="flowChartAlternateProcess">
            <a:avLst/>
          </a:prstGeom>
          <a:blipFill dpi="0" rotWithShape="1">
            <a:blip r:embed="rId4">
              <a:alphaModFix amt="54000"/>
            </a:blip>
            <a:srcRect/>
            <a:stretch>
              <a:fillRect/>
            </a:stretch>
          </a:blip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3200" b="1" dirty="0" smtClean="0">
                <a:solidFill>
                  <a:srgbClr val="FF0000"/>
                </a:solidFill>
                <a:latin typeface="Calibri" pitchFamily="34" charset="0"/>
              </a:rPr>
              <a:t>100,0</a:t>
            </a:r>
            <a:r>
              <a:rPr lang="ru-RU" altLang="ru-RU" sz="2800" b="1" dirty="0" smtClean="0">
                <a:latin typeface="Calibri" pitchFamily="34" charset="0"/>
              </a:rPr>
              <a:t> </a:t>
            </a:r>
            <a:r>
              <a:rPr lang="ru-RU" altLang="ru-RU" sz="2800" b="1" dirty="0">
                <a:latin typeface="Calibri" pitchFamily="34" charset="0"/>
              </a:rPr>
              <a:t>млн. тонн</a:t>
            </a:r>
          </a:p>
        </p:txBody>
      </p:sp>
      <p:sp>
        <p:nvSpPr>
          <p:cNvPr id="31" name="AutoShape 20" descr="1277432940_sugar-4"/>
          <p:cNvSpPr>
            <a:spLocks noChangeArrowheads="1"/>
          </p:cNvSpPr>
          <p:nvPr/>
        </p:nvSpPr>
        <p:spPr bwMode="auto">
          <a:xfrm>
            <a:off x="6140245" y="3356992"/>
            <a:ext cx="2861092" cy="1368152"/>
          </a:xfrm>
          <a:prstGeom prst="flowChartAlternateProcess">
            <a:avLst/>
          </a:prstGeom>
          <a:blipFill dpi="0" rotWithShape="1">
            <a:blip r:embed="rId5">
              <a:alphaModFix amt="56000"/>
            </a:blip>
            <a:srcRect/>
            <a:stretch>
              <a:fillRect/>
            </a:stretch>
          </a:blip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3200" b="1" dirty="0" smtClean="0">
                <a:solidFill>
                  <a:srgbClr val="FF0000"/>
                </a:solidFill>
                <a:latin typeface="Calibri" pitchFamily="34" charset="0"/>
              </a:rPr>
              <a:t>37,0</a:t>
            </a:r>
            <a:r>
              <a:rPr lang="ru-RU" altLang="ru-RU" sz="2800" b="1" dirty="0" smtClean="0">
                <a:latin typeface="Calibri" pitchFamily="34" charset="0"/>
              </a:rPr>
              <a:t> </a:t>
            </a:r>
            <a:r>
              <a:rPr lang="ru-RU" altLang="ru-RU" sz="2800" b="1" dirty="0">
                <a:latin typeface="Calibri" pitchFamily="34" charset="0"/>
              </a:rPr>
              <a:t>млн. тонн</a:t>
            </a:r>
          </a:p>
        </p:txBody>
      </p:sp>
    </p:spTree>
    <p:extLst>
      <p:ext uri="{BB962C8B-B14F-4D97-AF65-F5344CB8AC3E}">
        <p14:creationId xmlns:p14="http://schemas.microsoft.com/office/powerpoint/2010/main" val="3045466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61912" y="47626"/>
            <a:ext cx="9048750" cy="5730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100000">
                <a:srgbClr val="008000">
                  <a:alpha val="72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900" b="1" dirty="0" err="1" smtClean="0">
                <a:solidFill>
                  <a:schemeClr val="bg1"/>
                </a:solidFill>
                <a:latin typeface="+mn-lt"/>
              </a:rPr>
              <a:t>Энергообеспеченность</a:t>
            </a:r>
            <a:r>
              <a:rPr lang="ru-RU" sz="1900" b="1" dirty="0" smtClean="0">
                <a:solidFill>
                  <a:schemeClr val="bg1"/>
                </a:solidFill>
                <a:latin typeface="+mn-lt"/>
              </a:rPr>
              <a:t> сельскохозяйственных организаций, </a:t>
            </a:r>
            <a:r>
              <a:rPr lang="ru-RU" sz="1900" b="1" dirty="0" err="1" smtClean="0">
                <a:solidFill>
                  <a:schemeClr val="bg1"/>
                </a:solidFill>
                <a:latin typeface="+mn-lt"/>
              </a:rPr>
              <a:t>л.с</a:t>
            </a:r>
            <a:r>
              <a:rPr lang="ru-RU" sz="1900" b="1" dirty="0" smtClean="0">
                <a:solidFill>
                  <a:schemeClr val="bg1"/>
                </a:solidFill>
                <a:latin typeface="+mn-lt"/>
              </a:rPr>
              <a:t>. на 100 га пашни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cxnSp>
        <p:nvCxnSpPr>
          <p:cNvPr id="13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28600" y="6532345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401" y="6559281"/>
            <a:ext cx="268340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94107479-1F72-4BF6-A2F3-8964CA390DFC}" type="slidenum">
              <a:rPr lang="ru-RU" sz="1400" b="1">
                <a:solidFill>
                  <a:srgbClr val="006600"/>
                </a:solidFill>
                <a:latin typeface="+mn-lt"/>
                <a:cs typeface="Times New Roman" pitchFamily="18" charset="0"/>
              </a:rPr>
              <a:pPr algn="ctr"/>
              <a:t>20</a:t>
            </a:fld>
            <a:endParaRPr lang="ru-RU" sz="1400" b="1" dirty="0">
              <a:solidFill>
                <a:srgbClr val="0066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1043608" y="6592888"/>
            <a:ext cx="74521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57015596"/>
              </p:ext>
            </p:extLst>
          </p:nvPr>
        </p:nvGraphicFramePr>
        <p:xfrm>
          <a:off x="80565" y="692696"/>
          <a:ext cx="8968185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62275" y="5445224"/>
            <a:ext cx="8986475" cy="10310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err="1"/>
              <a:t>Энергообеспеченность</a:t>
            </a:r>
            <a:r>
              <a:rPr lang="en-US" sz="1400" dirty="0"/>
              <a:t>:</a:t>
            </a:r>
            <a:r>
              <a:rPr lang="ru-RU" sz="1400" dirty="0"/>
              <a:t> Россия - 149 </a:t>
            </a:r>
            <a:r>
              <a:rPr lang="ru-RU" sz="1400" dirty="0" err="1"/>
              <a:t>л.с</a:t>
            </a:r>
            <a:r>
              <a:rPr lang="ru-RU" sz="1400" dirty="0"/>
              <a:t>. на 100 га сельскохозяйственных угодий,</a:t>
            </a:r>
            <a:br>
              <a:rPr lang="ru-RU" sz="1400" dirty="0"/>
            </a:br>
            <a:r>
              <a:rPr lang="ru-RU" sz="1400" dirty="0"/>
              <a:t> Республика Беларусь - более 240 </a:t>
            </a:r>
            <a:r>
              <a:rPr lang="ru-RU" sz="1400" dirty="0" err="1"/>
              <a:t>л.с</a:t>
            </a:r>
            <a:r>
              <a:rPr lang="ru-RU" sz="1400" dirty="0"/>
              <a:t>./100 га, среднеевропейские показатели ~ 300 </a:t>
            </a:r>
            <a:r>
              <a:rPr lang="ru-RU" sz="1400" dirty="0" err="1"/>
              <a:t>л.с</a:t>
            </a:r>
            <a:r>
              <a:rPr lang="ru-RU" sz="1400" dirty="0"/>
              <a:t>./100 га.</a:t>
            </a:r>
          </a:p>
          <a:p>
            <a:endParaRPr lang="ru-RU" sz="500" dirty="0"/>
          </a:p>
          <a:p>
            <a:r>
              <a:rPr lang="ru-RU" sz="1400" b="1" dirty="0"/>
              <a:t>Нагрузка на один трактор</a:t>
            </a:r>
            <a:r>
              <a:rPr lang="en-US" sz="1400" b="1" dirty="0"/>
              <a:t>:</a:t>
            </a:r>
            <a:r>
              <a:rPr lang="ru-RU" sz="1400" b="1" dirty="0"/>
              <a:t> Россия - </a:t>
            </a:r>
            <a:r>
              <a:rPr lang="ru-RU" sz="1400" b="1" dirty="0">
                <a:solidFill>
                  <a:srgbClr val="C00000"/>
                </a:solidFill>
              </a:rPr>
              <a:t>247 га</a:t>
            </a:r>
            <a:r>
              <a:rPr lang="ru-RU" sz="1400" b="1" dirty="0"/>
              <a:t>, США </a:t>
            </a:r>
            <a:r>
              <a:rPr lang="ru-RU" sz="1400" b="1" dirty="0">
                <a:solidFill>
                  <a:srgbClr val="C00000"/>
                </a:solidFill>
              </a:rPr>
              <a:t>- 38 га</a:t>
            </a:r>
            <a:r>
              <a:rPr lang="ru-RU" sz="1400" b="1" dirty="0"/>
              <a:t>, Франция – </a:t>
            </a:r>
            <a:r>
              <a:rPr lang="ru-RU" sz="1400" b="1" dirty="0">
                <a:solidFill>
                  <a:srgbClr val="C00000"/>
                </a:solidFill>
              </a:rPr>
              <a:t>14 га</a:t>
            </a:r>
            <a:r>
              <a:rPr lang="ru-RU" sz="1400" b="1" dirty="0"/>
              <a:t>.</a:t>
            </a:r>
          </a:p>
          <a:p>
            <a:r>
              <a:rPr lang="ru-RU" sz="1400" b="1" dirty="0"/>
              <a:t>Нагрузка на один зерноуборочный комбайн</a:t>
            </a:r>
            <a:r>
              <a:rPr lang="en-US" sz="1400" b="1" dirty="0"/>
              <a:t>:</a:t>
            </a:r>
            <a:r>
              <a:rPr lang="ru-RU" sz="1400" b="1" dirty="0"/>
              <a:t> Россия - </a:t>
            </a:r>
            <a:r>
              <a:rPr lang="ru-RU" sz="1400" b="1" dirty="0">
                <a:solidFill>
                  <a:srgbClr val="C00000"/>
                </a:solidFill>
              </a:rPr>
              <a:t>354 га</a:t>
            </a:r>
            <a:r>
              <a:rPr lang="ru-RU" sz="1400" b="1" dirty="0"/>
              <a:t>, США - </a:t>
            </a:r>
            <a:r>
              <a:rPr lang="ru-RU" sz="1400" b="1" dirty="0">
                <a:solidFill>
                  <a:srgbClr val="C00000"/>
                </a:solidFill>
              </a:rPr>
              <a:t>63 га</a:t>
            </a:r>
            <a:r>
              <a:rPr lang="ru-RU" sz="1400" b="1" dirty="0"/>
              <a:t>, Франция - </a:t>
            </a:r>
            <a:r>
              <a:rPr lang="ru-RU" sz="1400" b="1" dirty="0">
                <a:solidFill>
                  <a:srgbClr val="C00000"/>
                </a:solidFill>
              </a:rPr>
              <a:t>53 га</a:t>
            </a:r>
            <a:r>
              <a:rPr lang="ru-RU" sz="1400" dirty="0"/>
              <a:t>.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6372199" y="2060848"/>
            <a:ext cx="212351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200" b="1" dirty="0" smtClean="0"/>
              <a:t>148,8 </a:t>
            </a:r>
            <a:r>
              <a:rPr lang="ru-RU" altLang="ru-RU" sz="1200" b="1" dirty="0" err="1" smtClean="0"/>
              <a:t>л.с</a:t>
            </a:r>
            <a:r>
              <a:rPr lang="ru-RU" altLang="ru-RU" sz="1200" b="1" dirty="0" smtClean="0"/>
              <a:t>. среднее по России</a:t>
            </a:r>
            <a:endParaRPr lang="ru-RU" alt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8135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549063"/>
              </p:ext>
            </p:extLst>
          </p:nvPr>
        </p:nvGraphicFramePr>
        <p:xfrm>
          <a:off x="179509" y="692701"/>
          <a:ext cx="8764463" cy="5616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885"/>
                <a:gridCol w="605362"/>
                <a:gridCol w="605362"/>
                <a:gridCol w="457861"/>
                <a:gridCol w="745068"/>
                <a:gridCol w="521547"/>
                <a:gridCol w="521547"/>
                <a:gridCol w="521547"/>
                <a:gridCol w="745068"/>
                <a:gridCol w="596054"/>
                <a:gridCol w="521547"/>
                <a:gridCol w="521547"/>
                <a:gridCol w="745068"/>
              </a:tblGrid>
              <a:tr h="27233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региона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n-lt"/>
                          <a:cs typeface="Arial" charset="0"/>
                        </a:rPr>
                        <a:t>Тракторы</a:t>
                      </a:r>
                      <a:endParaRPr lang="ru-RU" sz="1200" dirty="0" smtClean="0">
                        <a:latin typeface="+mn-lt"/>
                        <a:cs typeface="Arial" charset="0"/>
                      </a:endParaRP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n-lt"/>
                          <a:cs typeface="Arial" charset="0"/>
                        </a:rPr>
                        <a:t>Зерноуборочные комбайны</a:t>
                      </a:r>
                      <a:endParaRPr lang="ru-RU" sz="1200" dirty="0" smtClean="0">
                        <a:latin typeface="+mn-lt"/>
                        <a:cs typeface="Arial" charset="0"/>
                      </a:endParaRP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n-lt"/>
                          <a:cs typeface="Arial" charset="0"/>
                        </a:rPr>
                        <a:t>Кормоуборочные комбайны</a:t>
                      </a:r>
                      <a:endParaRPr lang="ru-RU" sz="1200" dirty="0" smtClean="0">
                        <a:latin typeface="+mn-lt"/>
                        <a:cs typeface="Arial" charset="0"/>
                      </a:endParaRP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n-lt"/>
                        <a:cs typeface="Arial" charset="0"/>
                      </a:endParaRP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n-lt"/>
                        <a:cs typeface="Arial" charset="0"/>
                      </a:endParaRP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n-lt"/>
                        <a:cs typeface="Arial" charset="0"/>
                      </a:endParaRP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7404">
                <a:tc v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Наличие, ед.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Исправных </a:t>
                      </a:r>
                      <a:r>
                        <a:rPr lang="ru-RU" sz="1100" b="1" u="none" strike="noStrike" dirty="0" smtClean="0">
                          <a:effectLst/>
                          <a:latin typeface="+mn-lt"/>
                        </a:rPr>
                        <a:t>в </a:t>
                      </a:r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%</a:t>
                      </a:r>
                      <a:br>
                        <a:rPr lang="ru-RU" sz="1100" b="1" u="none" strike="noStrike" dirty="0">
                          <a:effectLst/>
                          <a:latin typeface="+mn-lt"/>
                        </a:rPr>
                      </a:br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к </a:t>
                      </a:r>
                      <a:r>
                        <a:rPr lang="ru-RU" sz="1100" b="1" u="none" strike="noStrike" dirty="0" smtClean="0">
                          <a:effectLst/>
                          <a:latin typeface="+mn-lt"/>
                        </a:rPr>
                        <a:t>наличию</a:t>
                      </a:r>
                      <a:r>
                        <a:rPr lang="ru-RU" sz="1100" b="1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  <a:latin typeface="+mn-lt"/>
                        </a:rPr>
                        <a:t>в 2015г.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Наличие, ед.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Исправных </a:t>
                      </a:r>
                      <a:r>
                        <a:rPr lang="ru-RU" sz="1100" b="1" u="none" strike="noStrike" dirty="0" smtClean="0">
                          <a:effectLst/>
                          <a:latin typeface="+mn-lt"/>
                        </a:rPr>
                        <a:t>в </a:t>
                      </a:r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%</a:t>
                      </a:r>
                      <a:br>
                        <a:rPr lang="ru-RU" sz="1100" b="1" u="none" strike="noStrike" dirty="0">
                          <a:effectLst/>
                          <a:latin typeface="+mn-lt"/>
                        </a:rPr>
                      </a:br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к </a:t>
                      </a:r>
                      <a:r>
                        <a:rPr lang="ru-RU" sz="1100" b="1" u="none" strike="noStrike" dirty="0" smtClean="0">
                          <a:effectLst/>
                          <a:latin typeface="+mn-lt"/>
                        </a:rPr>
                        <a:t>наличию</a:t>
                      </a:r>
                      <a:r>
                        <a:rPr lang="ru-RU" sz="1100" b="1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  <a:latin typeface="+mn-lt"/>
                        </a:rPr>
                        <a:t>в 2015г.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Наличие, ед.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effectLst/>
                          <a:latin typeface="+mn-lt"/>
                        </a:rPr>
                        <a:t>Исправных в %</a:t>
                      </a:r>
                      <a:br>
                        <a:rPr lang="ru-RU" sz="1100" b="1" u="none" strike="noStrike" dirty="0" smtClean="0">
                          <a:effectLst/>
                          <a:latin typeface="+mn-lt"/>
                        </a:rPr>
                      </a:br>
                      <a:r>
                        <a:rPr lang="ru-RU" sz="1100" b="1" u="none" strike="noStrike" dirty="0" smtClean="0">
                          <a:effectLst/>
                          <a:latin typeface="+mn-lt"/>
                        </a:rPr>
                        <a:t>к наличию</a:t>
                      </a:r>
                      <a:r>
                        <a:rPr lang="ru-RU" sz="1100" b="1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  <a:latin typeface="+mn-lt"/>
                        </a:rPr>
                        <a:t>в 2015г.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496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+mn-lt"/>
                        </a:rPr>
                        <a:t>2014 </a:t>
                      </a:r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г.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+mn-lt"/>
                        </a:rPr>
                        <a:t>2015 </a:t>
                      </a:r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г.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+mn-lt"/>
                        </a:rPr>
                        <a:t>2014 </a:t>
                      </a:r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г.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+mn-lt"/>
                        </a:rPr>
                        <a:t>2015 </a:t>
                      </a:r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г.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+mn-lt"/>
                        </a:rPr>
                        <a:t>2014 </a:t>
                      </a:r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г.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+mn-lt"/>
                        </a:rPr>
                        <a:t>2015 </a:t>
                      </a:r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г.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4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Российская Федерация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465991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462581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-3410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90,8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125681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124870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-811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72,9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20234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19428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-806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78,3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58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Приволжский </a:t>
                      </a:r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Ф.О.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121320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117327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-3993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94,5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34314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32858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-1456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73,0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6203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5881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-322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82,9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8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 smtClean="0">
                          <a:effectLst/>
                          <a:latin typeface="+mn-lt"/>
                        </a:rPr>
                        <a:t>Респ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.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Башкортостан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16289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16017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-272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97,6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3598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3642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70,5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892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862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-30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88,2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Республика Марий Эл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1901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-118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99,0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370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363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-7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54,0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197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170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-27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78,2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Республика Мордовия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3462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3420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-42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98,0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1255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1218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-37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70,0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293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285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-8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85,3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Республика Татарстан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14422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13934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-488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97,0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3569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3446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-123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59,0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947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910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-37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  <a:latin typeface="+mn-lt"/>
                        </a:rPr>
                        <a:t>92,2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Удмуртская Республика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6240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6089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-151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88,4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1022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979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-43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59,0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599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603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66,0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Чувашская Республика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3286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3164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-122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96,4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909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882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-27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81,7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312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308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-4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84,4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Пермский край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4854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4290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-564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85,7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861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658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-203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75,4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366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297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-69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78,8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Кировская область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7109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6731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-378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78,9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1192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1066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-126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70,1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537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482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-55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72,4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Нижегородская область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6962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6783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-179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95,0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1736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1663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-73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87,6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582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565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-17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90,4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Оренбургская область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18414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17559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-855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97,1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6302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5919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-383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74,5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501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483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-18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78,9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Пензенская область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5521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5374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-147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97,7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1576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1548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-28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91,5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232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-16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90,3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Самарская область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9249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9210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-39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96,0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3186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3217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82,0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287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292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80,8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Саратовская область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18880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18200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-680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94,0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7000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6500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-500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70,8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260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230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-30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78,3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Ульяновская область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4613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4655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95,2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1738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1757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73,1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198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178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-20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87,6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3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28600" y="6532345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401" y="6559281"/>
            <a:ext cx="268340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94107479-1F72-4BF6-A2F3-8964CA390DFC}" type="slidenum">
              <a:rPr lang="ru-RU" sz="1400" b="1">
                <a:solidFill>
                  <a:srgbClr val="006600"/>
                </a:solidFill>
                <a:latin typeface="+mn-lt"/>
                <a:cs typeface="Times New Roman" pitchFamily="18" charset="0"/>
              </a:rPr>
              <a:pPr algn="ctr"/>
              <a:t>21</a:t>
            </a:fld>
            <a:endParaRPr lang="ru-RU" sz="1400" b="1" dirty="0">
              <a:solidFill>
                <a:srgbClr val="0066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1043608" y="6592888"/>
            <a:ext cx="74521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79512" y="116632"/>
            <a:ext cx="8764463" cy="5040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100000">
                <a:srgbClr val="008000">
                  <a:alpha val="72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+mn-lt"/>
              </a:rPr>
              <a:t>Наличие и готовность сельскохозяйственной </a:t>
            </a:r>
            <a:r>
              <a:rPr lang="ru-RU" b="1" dirty="0" smtClean="0">
                <a:solidFill>
                  <a:prstClr val="white"/>
                </a:solidFill>
                <a:latin typeface="+mn-lt"/>
              </a:rPr>
              <a:t>техники (по состоянию на </a:t>
            </a:r>
            <a:r>
              <a:rPr lang="ru-RU" b="1" dirty="0" smtClean="0">
                <a:solidFill>
                  <a:prstClr val="white"/>
                </a:solidFill>
              </a:rPr>
              <a:t>01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.06.2015)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6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3"/>
          <p:cNvSpPr>
            <a:spLocks noChangeArrowheads="1"/>
          </p:cNvSpPr>
          <p:nvPr/>
        </p:nvSpPr>
        <p:spPr bwMode="auto">
          <a:xfrm>
            <a:off x="90488" y="69851"/>
            <a:ext cx="8940800" cy="5508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fontAlgn="b"/>
            <a:r>
              <a:rPr lang="ru-RU" sz="1900" b="1" dirty="0">
                <a:solidFill>
                  <a:schemeClr val="bg1"/>
                </a:solidFill>
                <a:latin typeface="+mn-lt"/>
              </a:rPr>
              <a:t>Доведение средств федерального бюджета до </a:t>
            </a:r>
            <a:r>
              <a:rPr lang="ru-RU" sz="1900" b="1" dirty="0" err="1" smtClean="0">
                <a:solidFill>
                  <a:schemeClr val="bg1"/>
                </a:solidFill>
                <a:latin typeface="+mn-lt"/>
              </a:rPr>
              <a:t>сельхозтоваропроизводителей</a:t>
            </a:r>
            <a:endParaRPr lang="ru-RU" sz="1900" b="1" dirty="0" smtClean="0">
              <a:solidFill>
                <a:schemeClr val="bg1"/>
              </a:solidFill>
              <a:latin typeface="+mn-lt"/>
            </a:endParaRPr>
          </a:p>
          <a:p>
            <a:pPr algn="ctr" fontAlgn="b"/>
            <a:r>
              <a:rPr lang="ru-RU" sz="1900" b="1" dirty="0" smtClean="0">
                <a:solidFill>
                  <a:schemeClr val="bg1"/>
                </a:solidFill>
                <a:latin typeface="+mn-lt"/>
              </a:rPr>
              <a:t>(по состоянию на </a:t>
            </a:r>
            <a:r>
              <a:rPr lang="ru-RU" sz="1900" b="1" dirty="0" smtClean="0">
                <a:solidFill>
                  <a:schemeClr val="bg1"/>
                </a:solidFill>
              </a:rPr>
              <a:t>18</a:t>
            </a:r>
            <a:r>
              <a:rPr lang="ru-RU" sz="1900" b="1" dirty="0" smtClean="0">
                <a:solidFill>
                  <a:schemeClr val="bg1"/>
                </a:solidFill>
                <a:latin typeface="+mn-lt"/>
              </a:rPr>
              <a:t>.06.2015), млн. рублей</a:t>
            </a:r>
            <a:endParaRPr lang="ru-RU" sz="19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319449"/>
              </p:ext>
            </p:extLst>
          </p:nvPr>
        </p:nvGraphicFramePr>
        <p:xfrm>
          <a:off x="107504" y="692696"/>
          <a:ext cx="8903144" cy="5688631"/>
        </p:xfrm>
        <a:graphic>
          <a:graphicData uri="http://schemas.openxmlformats.org/drawingml/2006/table">
            <a:tbl>
              <a:tblPr/>
              <a:tblGrid>
                <a:gridCol w="1961498"/>
                <a:gridCol w="1196006"/>
                <a:gridCol w="897275"/>
                <a:gridCol w="897275"/>
                <a:gridCol w="1046821"/>
                <a:gridCol w="972047"/>
                <a:gridCol w="972047"/>
                <a:gridCol w="960175"/>
              </a:tblGrid>
              <a:tr h="41122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Наименование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субъекта</a:t>
                      </a:r>
                    </a:p>
                  </a:txBody>
                  <a:tcPr marL="9363" marR="9363" marT="93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Лимиты согласно распоряжениям Правительства РФ (с учетом остатка на 01.01.2015)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Бюджет субъекта Российской Федерации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Перечислено сельхозтоваропроизводителям</a:t>
                      </a:r>
                    </a:p>
                  </a:txBody>
                  <a:tcPr marL="9363" marR="9363" marT="93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освоения средств</a:t>
                      </a:r>
                    </a:p>
                  </a:txBody>
                  <a:tcPr marL="9363" marR="9363" marT="93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Всего</a:t>
                      </a:r>
                    </a:p>
                  </a:txBody>
                  <a:tcPr marL="9363" marR="9363" marT="93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 т.ч. за счет средств</a:t>
                      </a:r>
                    </a:p>
                  </a:txBody>
                  <a:tcPr marL="9363" marR="9363" marT="93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федерального бюджета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(от лимита)</a:t>
                      </a:r>
                    </a:p>
                  </a:txBody>
                  <a:tcPr marL="9363" marR="9363" marT="93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бюджета субъекта</a:t>
                      </a:r>
                    </a:p>
                  </a:txBody>
                  <a:tcPr marL="9363" marR="9363" marT="93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591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федерального бюджета</a:t>
                      </a:r>
                    </a:p>
                  </a:txBody>
                  <a:tcPr marL="9363" marR="9363" marT="93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бюджета субъекта</a:t>
                      </a:r>
                    </a:p>
                  </a:txBody>
                  <a:tcPr marL="9363" marR="9363" marT="93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894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Субсидии на поддержку элитного семеноводства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РОССИЙСКАЯ ФЕДЕРАЦИЯ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2 810,65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800,84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352,24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247,38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ПРИВОЛЖСКИЙ Ф.О.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694,81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197,57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Республика Башкортостан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Республика Марий Эл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Республика Мордовия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Республика Татарстан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Удмуртская Республика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Чувашская Республика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Пермский край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Кировская область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Нижегородская область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Оренбургская область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Пензенская область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Самарская область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Саратовская область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Ульяновская область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894">
                <a:tc gridSpan="8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Субсидии на закладку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уход за виноградниками</a:t>
                      </a: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РОССИЙСКАЯ ФЕДЕРАЦИЯ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1 015,97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102,96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137,14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110,34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26,79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10,86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26,02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ПРИВОЛЖСКИЙ Ф.О.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Саратовская область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>
              <a:solidFill>
                <a:srgbClr val="800000"/>
              </a:solidFill>
            </a:endParaRPr>
          </a:p>
        </p:txBody>
      </p:sp>
      <p:sp>
        <p:nvSpPr>
          <p:cNvPr id="11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A641173E-C7BA-48CD-A1C0-E49D606EBBF0}" type="slidenum">
              <a:rPr lang="ru-RU" sz="1400" b="1">
                <a:solidFill>
                  <a:srgbClr val="006600"/>
                </a:solidFill>
                <a:latin typeface="+mn-lt"/>
              </a:rPr>
              <a:pPr algn="ctr"/>
              <a:t>22</a:t>
            </a:fld>
            <a:endParaRPr lang="ru-RU" sz="1400" b="1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14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57963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043608" y="6592888"/>
            <a:ext cx="74521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4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3"/>
          <p:cNvSpPr>
            <a:spLocks noChangeArrowheads="1"/>
          </p:cNvSpPr>
          <p:nvPr/>
        </p:nvSpPr>
        <p:spPr bwMode="auto">
          <a:xfrm>
            <a:off x="90488" y="69851"/>
            <a:ext cx="8940800" cy="6228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fontAlgn="b"/>
            <a:r>
              <a:rPr lang="ru-RU" sz="1900" b="1" dirty="0">
                <a:solidFill>
                  <a:schemeClr val="bg1"/>
                </a:solidFill>
                <a:latin typeface="+mn-lt"/>
              </a:rPr>
              <a:t>Доведение средств федерального бюджета до </a:t>
            </a:r>
            <a:r>
              <a:rPr lang="ru-RU" sz="1900" b="1" dirty="0" err="1" smtClean="0">
                <a:solidFill>
                  <a:schemeClr val="bg1"/>
                </a:solidFill>
                <a:latin typeface="+mn-lt"/>
              </a:rPr>
              <a:t>сельхозтоваропроизводителей</a:t>
            </a:r>
            <a:endParaRPr lang="ru-RU" sz="1900" b="1" dirty="0" smtClean="0">
              <a:solidFill>
                <a:schemeClr val="bg1"/>
              </a:solidFill>
              <a:latin typeface="+mn-lt"/>
            </a:endParaRPr>
          </a:p>
          <a:p>
            <a:pPr algn="ctr" fontAlgn="b"/>
            <a:r>
              <a:rPr lang="ru-RU" sz="1900" b="1" dirty="0" smtClean="0">
                <a:solidFill>
                  <a:schemeClr val="bg1"/>
                </a:solidFill>
                <a:latin typeface="+mn-lt"/>
              </a:rPr>
              <a:t>(по состоянию на </a:t>
            </a:r>
            <a:r>
              <a:rPr lang="ru-RU" sz="1900" b="1" dirty="0" smtClean="0">
                <a:solidFill>
                  <a:schemeClr val="bg1"/>
                </a:solidFill>
              </a:rPr>
              <a:t>18</a:t>
            </a:r>
            <a:r>
              <a:rPr lang="ru-RU" sz="1900" b="1" dirty="0" smtClean="0">
                <a:solidFill>
                  <a:schemeClr val="bg1"/>
                </a:solidFill>
                <a:latin typeface="+mn-lt"/>
              </a:rPr>
              <a:t>.06.2015), млн. рублей</a:t>
            </a:r>
            <a:endParaRPr lang="ru-RU" sz="19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744017"/>
              </p:ext>
            </p:extLst>
          </p:nvPr>
        </p:nvGraphicFramePr>
        <p:xfrm>
          <a:off x="179512" y="781053"/>
          <a:ext cx="8831136" cy="5600272"/>
        </p:xfrm>
        <a:graphic>
          <a:graphicData uri="http://schemas.openxmlformats.org/drawingml/2006/table">
            <a:tbl>
              <a:tblPr/>
              <a:tblGrid>
                <a:gridCol w="1945634"/>
                <a:gridCol w="1186333"/>
                <a:gridCol w="890018"/>
                <a:gridCol w="890018"/>
                <a:gridCol w="1038354"/>
                <a:gridCol w="964185"/>
                <a:gridCol w="964185"/>
                <a:gridCol w="952409"/>
              </a:tblGrid>
              <a:tr h="404689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Наименование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субъекта</a:t>
                      </a:r>
                    </a:p>
                  </a:txBody>
                  <a:tcPr marL="9363" marR="9363" marT="93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Лимиты согласно распоряжениям Правительства РФ (с учетом остатка на 01.01.2015)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Бюджет субъекта Российской Федерации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Перечислено сельхозтоваропроизводителям</a:t>
                      </a:r>
                    </a:p>
                  </a:txBody>
                  <a:tcPr marL="9363" marR="9363" marT="93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% освоения средств</a:t>
                      </a:r>
                    </a:p>
                  </a:txBody>
                  <a:tcPr marL="9363" marR="9363" marT="93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Всего</a:t>
                      </a:r>
                    </a:p>
                  </a:txBody>
                  <a:tcPr marL="9363" marR="9363" marT="93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в т.ч. за счет средств</a:t>
                      </a:r>
                    </a:p>
                  </a:txBody>
                  <a:tcPr marL="9363" marR="9363" marT="93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федерального бюджета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(от лимита)</a:t>
                      </a:r>
                    </a:p>
                  </a:txBody>
                  <a:tcPr marL="9363" marR="9363" marT="93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бюджета субъекта</a:t>
                      </a:r>
                    </a:p>
                  </a:txBody>
                  <a:tcPr marL="9363" marR="9363" marT="93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581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федерального бюджета</a:t>
                      </a:r>
                    </a:p>
                  </a:txBody>
                  <a:tcPr marL="9363" marR="9363" marT="93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бюджета субъекта</a:t>
                      </a:r>
                    </a:p>
                  </a:txBody>
                  <a:tcPr marL="9363" marR="9363" marT="93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176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Субсидии на раскорчевку и рекультивацию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1972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РОССИЙСКАЯ ФЕДЕРАЦИЯ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113,56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15,42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27,17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25,87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22,78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1972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ПРИВОЛЖСКИЙ Ф.О.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14,66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972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Республика Башкортостан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72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Республика Мордовия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22,57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72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Республика Татарстан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72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Чувашская Республика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72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Нижегородская область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72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Оренбургская область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72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Пензенская область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1,14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72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Саратовская область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72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Ульяновская область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176">
                <a:tc gridSpan="8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Субсидии на закладку и уход на многолетними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плодовыми и ягодными насаждениями</a:t>
                      </a: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72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РОССИЙСКАЯ ФЕДЕРАЦИЯ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2 513,68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297,76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631,45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584,12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47,33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23,24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15,89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1972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ПРИВОЛЖСКИЙ Ф.О.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163,30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35,11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15,99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14,45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1,54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972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Республика Башкортостан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72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Республика Марий Эл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72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Республика Мордовия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10,17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1,14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79,26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72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Республика Татарстан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22,78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9,76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72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Удмуртская Республика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72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Чувашская Республика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72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Кировская область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36,88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>
              <a:solidFill>
                <a:srgbClr val="800000"/>
              </a:solidFill>
            </a:endParaRPr>
          </a:p>
        </p:txBody>
      </p:sp>
      <p:sp>
        <p:nvSpPr>
          <p:cNvPr id="11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A641173E-C7BA-48CD-A1C0-E49D606EBBF0}" type="slidenum">
              <a:rPr lang="ru-RU" sz="1400" b="1">
                <a:solidFill>
                  <a:srgbClr val="006600"/>
                </a:solidFill>
                <a:latin typeface="+mn-lt"/>
              </a:rPr>
              <a:pPr algn="ctr"/>
              <a:t>23</a:t>
            </a:fld>
            <a:endParaRPr lang="ru-RU" sz="1400" b="1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14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57963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043608" y="6592888"/>
            <a:ext cx="74521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49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3"/>
          <p:cNvSpPr>
            <a:spLocks noChangeArrowheads="1"/>
          </p:cNvSpPr>
          <p:nvPr/>
        </p:nvSpPr>
        <p:spPr bwMode="auto">
          <a:xfrm>
            <a:off x="90488" y="69851"/>
            <a:ext cx="8940800" cy="5508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fontAlgn="b"/>
            <a:r>
              <a:rPr lang="ru-RU" sz="1900" b="1" dirty="0">
                <a:solidFill>
                  <a:schemeClr val="bg1"/>
                </a:solidFill>
                <a:latin typeface="+mn-lt"/>
              </a:rPr>
              <a:t>Доведение средств федерального бюджета до </a:t>
            </a:r>
            <a:r>
              <a:rPr lang="ru-RU" sz="1900" b="1" dirty="0" err="1" smtClean="0">
                <a:solidFill>
                  <a:schemeClr val="bg1"/>
                </a:solidFill>
                <a:latin typeface="+mn-lt"/>
              </a:rPr>
              <a:t>сельхозтоваропроизводителей</a:t>
            </a:r>
            <a:endParaRPr lang="ru-RU" sz="1900" b="1" dirty="0" smtClean="0">
              <a:solidFill>
                <a:schemeClr val="bg1"/>
              </a:solidFill>
              <a:latin typeface="+mn-lt"/>
            </a:endParaRPr>
          </a:p>
          <a:p>
            <a:pPr algn="ctr" fontAlgn="b"/>
            <a:r>
              <a:rPr lang="ru-RU" sz="1900" b="1" dirty="0" smtClean="0">
                <a:solidFill>
                  <a:schemeClr val="bg1"/>
                </a:solidFill>
                <a:latin typeface="+mn-lt"/>
              </a:rPr>
              <a:t>(по состоянию на </a:t>
            </a:r>
            <a:r>
              <a:rPr lang="ru-RU" sz="1900" b="1" dirty="0" smtClean="0">
                <a:solidFill>
                  <a:schemeClr val="bg1"/>
                </a:solidFill>
              </a:rPr>
              <a:t>18</a:t>
            </a:r>
            <a:r>
              <a:rPr lang="ru-RU" sz="1900" b="1" dirty="0" smtClean="0">
                <a:solidFill>
                  <a:schemeClr val="bg1"/>
                </a:solidFill>
                <a:latin typeface="+mn-lt"/>
              </a:rPr>
              <a:t>.06.2015), млн. рублей</a:t>
            </a:r>
            <a:endParaRPr lang="ru-RU" sz="19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829092"/>
              </p:ext>
            </p:extLst>
          </p:nvPr>
        </p:nvGraphicFramePr>
        <p:xfrm>
          <a:off x="107504" y="692696"/>
          <a:ext cx="8903144" cy="5739765"/>
        </p:xfrm>
        <a:graphic>
          <a:graphicData uri="http://schemas.openxmlformats.org/drawingml/2006/table">
            <a:tbl>
              <a:tblPr/>
              <a:tblGrid>
                <a:gridCol w="1961498"/>
                <a:gridCol w="1196006"/>
                <a:gridCol w="897275"/>
                <a:gridCol w="897275"/>
                <a:gridCol w="1046821"/>
                <a:gridCol w="972047"/>
                <a:gridCol w="972047"/>
                <a:gridCol w="960175"/>
              </a:tblGrid>
              <a:tr h="286003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Наименование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субъекта</a:t>
                      </a:r>
                    </a:p>
                  </a:txBody>
                  <a:tcPr marL="9363" marR="9363" marT="93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Лимиты согласно распоряжениям Правительства РФ (с учетом остатка на 01.01.2015)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Бюджет субъекта Российской Федерации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Перечислено сельхозтоваропроизводителям</a:t>
                      </a:r>
                    </a:p>
                  </a:txBody>
                  <a:tcPr marL="9363" marR="9363" marT="93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% освоения средств</a:t>
                      </a:r>
                    </a:p>
                  </a:txBody>
                  <a:tcPr marL="9363" marR="9363" marT="93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Всего</a:t>
                      </a:r>
                    </a:p>
                  </a:txBody>
                  <a:tcPr marL="9363" marR="9363" marT="93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в т.ч. за счет средств</a:t>
                      </a:r>
                    </a:p>
                  </a:txBody>
                  <a:tcPr marL="9363" marR="9363" marT="93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федерального бюджета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(от лимита)</a:t>
                      </a:r>
                    </a:p>
                  </a:txBody>
                  <a:tcPr marL="9363" marR="9363" marT="93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бюджета субъекта</a:t>
                      </a:r>
                    </a:p>
                  </a:txBody>
                  <a:tcPr marL="9363" marR="9363" marT="93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112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федерального бюджета</a:t>
                      </a:r>
                    </a:p>
                  </a:txBody>
                  <a:tcPr marL="9363" marR="9363" marT="93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бюджета субъекта</a:t>
                      </a:r>
                    </a:p>
                  </a:txBody>
                  <a:tcPr marL="9363" marR="9363" marT="93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671">
                <a:tc gridSpan="8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Субсидии на закладку и уход на многолетними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плодовыми и ягодными насаждениями</a:t>
                      </a: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9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Кировская область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36,88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9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Нижегородская область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9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Оренбургская область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15,36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9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Пензенская область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9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Самарская область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35,03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15,01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8,94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9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Саратовская область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51,57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2,94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5,34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6,39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9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Ульяновская область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2671">
                <a:tc gridSpan="8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Субсидии на оказание несвязанной поддержки</a:t>
                      </a:r>
                    </a:p>
                  </a:txBody>
                  <a:tcPr marL="9525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9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Российская Федерация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23 230,92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7 662,45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24 545,00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18 493,88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6 051,12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79,61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78,97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139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Приволжский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Ф.О.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6 352,48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2 479,28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7 854,83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5 546,17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2 308,67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87,31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93,12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39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Республика Башкортостан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810,29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287,92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875,98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618,13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257,84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76,29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89,55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9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Республика Марий Эл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72,48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98,72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68,73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94,82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99,99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9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Республика Мордовия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246,48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72,36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293,10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246,48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46,62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64,42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9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Республика Татарстан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922,58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1 578,55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918,55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99,56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9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Удмуртская Республика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268,70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53,10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193,97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162,03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31,94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60,30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60,15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9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Чувашская Республика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127,84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6,73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84,77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80,52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62,99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63,19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9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Пермский край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184,42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201,18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381,18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184,42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196,77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97,81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9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Кировская область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231,65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250,22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230,27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19,94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99,41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99,71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9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Нижегородская область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328,71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107,82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273,87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208,29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65,58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63,37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60,82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9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Оренбургская область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1 006,89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515,05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1 503,19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988,67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514,53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98,19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99,90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9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Пензенская область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361,32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29,30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247,65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229,07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18,57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63,40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63,40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9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Самарская область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518,27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304,03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639,05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343,73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295,33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66,32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97,14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9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Саратовская область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992,03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66,80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1 034,33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992,03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42,30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63,32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9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Ульяновская область</a:t>
                      </a:r>
                    </a:p>
                  </a:txBody>
                  <a:tcPr marL="36000" marR="95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280,81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400,25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275,25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98,02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>
              <a:solidFill>
                <a:srgbClr val="800000"/>
              </a:solidFill>
            </a:endParaRPr>
          </a:p>
        </p:txBody>
      </p:sp>
      <p:sp>
        <p:nvSpPr>
          <p:cNvPr id="11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A641173E-C7BA-48CD-A1C0-E49D606EBBF0}" type="slidenum">
              <a:rPr lang="ru-RU" sz="1400" b="1">
                <a:solidFill>
                  <a:srgbClr val="006600"/>
                </a:solidFill>
                <a:latin typeface="+mn-lt"/>
              </a:rPr>
              <a:pPr algn="ctr"/>
              <a:t>24</a:t>
            </a:fld>
            <a:endParaRPr lang="ru-RU" sz="1400" b="1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14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57963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043608" y="6592888"/>
            <a:ext cx="74521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/>
          <p:cNvSpPr>
            <a:spLocks noChangeArrowheads="1"/>
          </p:cNvSpPr>
          <p:nvPr/>
        </p:nvSpPr>
        <p:spPr bwMode="auto">
          <a:xfrm>
            <a:off x="131975" y="44624"/>
            <a:ext cx="8870623" cy="6480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"/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Кредитование сезонных полевых 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работ в субъектах</a:t>
            </a:r>
          </a:p>
          <a:p>
            <a:pPr algn="ctr" fontAlgn="b"/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Приволжского федерального округа, млн</a:t>
            </a:r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рублей (по состоянию на 18.06.2015)</a:t>
            </a:r>
            <a:endParaRPr lang="ru-RU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67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>
              <a:solidFill>
                <a:srgbClr val="800000"/>
              </a:solidFill>
            </a:endParaRPr>
          </a:p>
        </p:txBody>
      </p:sp>
      <p:sp>
        <p:nvSpPr>
          <p:cNvPr id="11268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A641173E-C7BA-48CD-A1C0-E49D606EBBF0}" type="slidenum">
              <a:rPr lang="ru-RU" sz="1200" b="1">
                <a:solidFill>
                  <a:srgbClr val="006600"/>
                </a:solidFill>
              </a:rPr>
              <a:pPr algn="ctr"/>
              <a:t>25</a:t>
            </a:fld>
            <a:endParaRPr lang="ru-RU" sz="1200" b="1">
              <a:solidFill>
                <a:srgbClr val="006600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11270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57963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859371"/>
              </p:ext>
            </p:extLst>
          </p:nvPr>
        </p:nvGraphicFramePr>
        <p:xfrm>
          <a:off x="131975" y="764712"/>
          <a:ext cx="8872215" cy="56886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5769"/>
                <a:gridCol w="1152128"/>
                <a:gridCol w="864096"/>
                <a:gridCol w="1008112"/>
                <a:gridCol w="868323"/>
                <a:gridCol w="723399"/>
                <a:gridCol w="783682"/>
                <a:gridCol w="668353"/>
                <a:gridCol w="668353"/>
              </a:tblGrid>
              <a:tr h="2568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Наименование</a:t>
                      </a:r>
                      <a:endParaRPr lang="ru-RU" sz="1300" b="1" u="none" strike="noStrike" baseline="0" dirty="0" smtClean="0">
                        <a:effectLst/>
                        <a:latin typeface="+mn-lt"/>
                        <a:cs typeface="Calibri" pitchFamily="34" charset="0"/>
                      </a:endParaRPr>
                    </a:p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субъекта</a:t>
                      </a:r>
                      <a:endParaRPr lang="ru-RU" sz="1300" b="1" i="0" u="none" strike="noStrike" dirty="0"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024" marR="9024" marT="9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Потребность</a:t>
                      </a:r>
                    </a:p>
                    <a:p>
                      <a:pPr algn="ctr" fontAlgn="ctr"/>
                      <a:r>
                        <a:rPr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3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кредитных </a:t>
                      </a:r>
                      <a:r>
                        <a:rPr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средствах на</a:t>
                      </a:r>
                    </a:p>
                    <a:p>
                      <a:pPr algn="ctr" fontAlgn="ctr"/>
                      <a:r>
                        <a:rPr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январь – июнь</a:t>
                      </a:r>
                    </a:p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(по данным регионов на январь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2015 г.</a:t>
                      </a:r>
                      <a:r>
                        <a:rPr lang="ru-RU" sz="13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endParaRPr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Выдано кредитов </a:t>
                      </a:r>
                      <a:endParaRPr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24" marR="9024" marT="9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Выдано от потребности, %</a:t>
                      </a:r>
                      <a:endParaRPr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24" marR="9024" marT="9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том числе</a:t>
                      </a:r>
                    </a:p>
                  </a:txBody>
                  <a:tcPr marL="9024" marR="9024" marT="9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 </a:t>
                      </a:r>
                      <a:r>
                        <a:rPr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</a:t>
                      </a:r>
                    </a:p>
                    <a:p>
                      <a:pPr algn="ctr" fontAlgn="ctr"/>
                      <a:r>
                        <a:rPr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</a:t>
                      </a:r>
                      <a:r>
                        <a:rPr lang="ru-RU" sz="13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 </a:t>
                      </a:r>
                      <a:r>
                        <a:rPr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г.,</a:t>
                      </a:r>
                    </a:p>
                    <a:p>
                      <a:pPr algn="ctr" fontAlgn="ctr"/>
                      <a:r>
                        <a:rPr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24" marR="9024" marT="9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187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Россельхоз</a:t>
                      </a:r>
                      <a:r>
                        <a:rPr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-банк</a:t>
                      </a:r>
                      <a:endParaRPr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24" marR="9024" marT="9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 </a:t>
                      </a:r>
                      <a:r>
                        <a:rPr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</a:t>
                      </a:r>
                    </a:p>
                    <a:p>
                      <a:pPr algn="ctr" fontAlgn="ctr"/>
                      <a:r>
                        <a:rPr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</a:t>
                      </a:r>
                      <a:r>
                        <a:rPr lang="ru-RU" sz="13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 </a:t>
                      </a:r>
                      <a:r>
                        <a:rPr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г.,</a:t>
                      </a:r>
                    </a:p>
                    <a:p>
                      <a:pPr algn="ctr" fontAlgn="ctr"/>
                      <a:r>
                        <a:rPr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24" marR="9024" marT="9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Сбербанк России</a:t>
                      </a:r>
                    </a:p>
                  </a:txBody>
                  <a:tcPr marL="9024" marR="9024" marT="9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 </a:t>
                      </a:r>
                      <a:r>
                        <a:rPr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</a:t>
                      </a:r>
                    </a:p>
                    <a:p>
                      <a:pPr algn="ctr" fontAlgn="ctr"/>
                      <a:r>
                        <a:rPr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2014 г.,</a:t>
                      </a:r>
                    </a:p>
                    <a:p>
                      <a:pPr algn="ctr" fontAlgn="ctr"/>
                      <a:r>
                        <a:rPr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24" marR="9024" marT="9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63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</a:rPr>
                        <a:t>Российская Федерация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172 500,4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90 569,76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58 980,79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31 588,97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144,13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45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Приволжский ФО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47 080,3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24 716,74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52,5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20 514,51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82,58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4 202,23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129,67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88,02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645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Республика Башкортостан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3 224,7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3 401,70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105,5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3 029,72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72,98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371,97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350,01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79,89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5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Республика Марий Эл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210,0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3 275,68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1559,8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3 266,87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321,25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8,81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25,66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311,59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5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Республика Мордовия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3 114,9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408,10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188,45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28,15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219,65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175,61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51,37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5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Республика Татарстан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15 570,3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2 369,50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1 924,64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50,06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444,86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72,30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53,13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5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Удмуртская Республика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530,0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1 980,79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373,7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1 980,19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112,23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112,26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5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Чувашская Республика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985,0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1 351,41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137,2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909,40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70,20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442,02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621,59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98,89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5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Кировская область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2 055,0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978,57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47,6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926,86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84,67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51,71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52,32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81,99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5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Нижегородская область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2 891,1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1 331,22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46,0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877,45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58,39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453,77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200,35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76,99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5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Оренбургская область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1 807,3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1 340,21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74,2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1 265,25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75,31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74,96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78,19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75,46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5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Пензенская область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3 337,7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3 380,95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101,3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2 660,10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207,00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720,85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141,19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188,29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5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Пермский край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1 379,0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26,72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24,17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13,06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3,78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10,58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5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Самарская область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6 838,6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1 819,03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26,6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1 756,92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105,06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62,10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28,50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96,23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5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Саратовская область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3 505,8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2 738,04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78,1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1 570,52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40,97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1 167,52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130,74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57,93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5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Ульяновская область</a:t>
                      </a:r>
                    </a:p>
                  </a:txBody>
                  <a:tcPr marL="36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1 630,9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314,81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19,3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133,95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15,86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180,86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101,40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30,78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043608" y="6592888"/>
            <a:ext cx="74521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>
              <a:solidFill>
                <a:srgbClr val="800000"/>
              </a:solidFill>
            </a:endParaRPr>
          </a:p>
        </p:txBody>
      </p:sp>
      <p:sp>
        <p:nvSpPr>
          <p:cNvPr id="6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A641173E-C7BA-48CD-A1C0-E49D606EBBF0}" type="slidenum">
              <a:rPr lang="ru-RU" sz="1400" b="1">
                <a:solidFill>
                  <a:srgbClr val="006600"/>
                </a:solidFill>
                <a:latin typeface="+mn-lt"/>
              </a:rPr>
              <a:pPr algn="ctr"/>
              <a:t>26</a:t>
            </a:fld>
            <a:endParaRPr lang="ru-RU" sz="1400" b="1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8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57963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043608" y="6592888"/>
            <a:ext cx="74521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90488" y="31751"/>
            <a:ext cx="8940800" cy="55879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Ресурсное обеспечение реализации Государственной программы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за счет средств федерального 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и регионального бюджетов </a:t>
            </a:r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в 2014-2015 гг., тыс. рублей 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8759825" y="11247438"/>
            <a:ext cx="255588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/>
              <a:t>*</a:t>
            </a:r>
          </a:p>
        </p:txBody>
      </p:sp>
      <p:sp>
        <p:nvSpPr>
          <p:cNvPr id="12" name="TextBox 3"/>
          <p:cNvSpPr txBox="1"/>
          <p:nvPr/>
        </p:nvSpPr>
        <p:spPr>
          <a:xfrm>
            <a:off x="8759825" y="11534775"/>
            <a:ext cx="255588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/>
              <a:t>*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430037"/>
              </p:ext>
            </p:extLst>
          </p:nvPr>
        </p:nvGraphicFramePr>
        <p:xfrm>
          <a:off x="95249" y="666747"/>
          <a:ext cx="8905875" cy="5777997"/>
        </p:xfrm>
        <a:graphic>
          <a:graphicData uri="http://schemas.openxmlformats.org/drawingml/2006/table">
            <a:tbl>
              <a:tblPr/>
              <a:tblGrid>
                <a:gridCol w="2892575"/>
                <a:gridCol w="1656184"/>
                <a:gridCol w="1512168"/>
                <a:gridCol w="1289556"/>
                <a:gridCol w="1555392"/>
              </a:tblGrid>
              <a:tr h="11879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господдержки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193"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Лимит по распоряжению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Лимит РБ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(соглашение)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Лимит по распоряжению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Лимит РБ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(соглашение)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8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153 713 231,8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73 376 921,6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138 386 005,2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48 428 041,3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4570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Поддержка РАСТЕНИЕВОДСТВА (прямые субсидии)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21 333 107,3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14 601 297,2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30 326 189,1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9 098 602,9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8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Развитие элитного семеноводства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580 133,1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821 924,7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2 787 450,0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781 048,4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Виноградники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285 505,2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102 755,7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1 015 511,2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101 765,4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0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Закладка и уход за многолетними плодовыми и ягодными насаждениями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418 829,4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207 558,1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2 480 506,4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296 130,9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Раскорчевка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68 514,5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21 168,2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110 078,9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15 323,8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70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 завоз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семян в районы Крайнего Севера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208 500,5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39 372,8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262 092,6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44 796,6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Производство продукции растениеводства в районах Крайнего Севера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331 251,5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164 943,8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445 550,0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168 457,0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70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Несвязанная поддержка в области растениеводства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19 440 373,1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13 243 573,9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23 225 000,0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7 691 080,8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Поддержка СТРАХОВАНИЯ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5 455 429,7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1 363 544,1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5 600 200,0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686 302,9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6981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Страхование в области растениеводства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4 997 000,0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1 218 022,8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4 997 000,0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574 105,7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Поддержка КРЕДИТОВАНИЯ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92 935 841,5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16 222 264,7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72 874 571,3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14 762 856,6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4570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Краткосрочные в области растениеводства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7 542 245,3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2 457 934,1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18 842 245,3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2 575 197,0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70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Инвестиционные в области растениеводства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19 998 423,8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3 029 186,0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9 431 498,0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2 750 338,5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70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Поддержка ЭКОНОМИЧЕСКИ ЗНАЧИМЫХ ПРОГРАММ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4 344 375,6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4 261 659,0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2 375 000,0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954 697,5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5472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Экономически значимые региональные программы в области растениеводства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2 077 001,9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2 419 959,0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13 000,0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62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323850" y="1700808"/>
            <a:ext cx="8393113" cy="23749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atin typeface="+mn-lt"/>
                <a:cs typeface="Times New Roman" pitchFamily="18" charset="0"/>
              </a:rPr>
              <a:t>СПРАВОЧНО</a:t>
            </a:r>
            <a:r>
              <a:rPr lang="ru-RU" sz="36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atin typeface="+mn-lt"/>
                <a:cs typeface="Times New Roman" pitchFamily="18" charset="0"/>
              </a:rPr>
              <a:t>по господдержке</a:t>
            </a:r>
            <a:endParaRPr lang="ru-RU" sz="4400" b="1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1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rrowheads="1"/>
          </p:cNvSpPr>
          <p:nvPr/>
        </p:nvSpPr>
        <p:spPr bwMode="auto">
          <a:xfrm>
            <a:off x="161925" y="44450"/>
            <a:ext cx="8816975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1600" b="1">
                <a:solidFill>
                  <a:schemeClr val="bg1"/>
                </a:solidFill>
              </a:rPr>
              <a:t>ПОДПРОГРАММА «РАЗВИТИЕ ПОДОТРАСЛИ 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ru-RU" altLang="ru-RU" sz="1600" b="1">
                <a:solidFill>
                  <a:schemeClr val="bg1"/>
                </a:solidFill>
              </a:rPr>
              <a:t>РАСТЕНИЕВОДСТВА, ПЕРЕРАБОТКИ И РЕАЛИЗАЦИИ ПРОДУКЦИИ РАСТЕНИЕВОДСТВА»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163513" y="836613"/>
            <a:ext cx="8815387" cy="5545137"/>
          </a:xfrm>
          <a:prstGeom prst="roundRect">
            <a:avLst>
              <a:gd name="adj" fmla="val 4316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77933C"/>
            </a:solidFill>
          </a:ln>
          <a:effectLst>
            <a:outerShdw blurRad="50800" dist="38100" dir="2700000" algn="tl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kern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Блок-схема: альтернативный процесс 71"/>
          <p:cNvSpPr/>
          <p:nvPr/>
        </p:nvSpPr>
        <p:spPr>
          <a:xfrm>
            <a:off x="1476375" y="735013"/>
            <a:ext cx="6191250" cy="206375"/>
          </a:xfrm>
          <a:prstGeom prst="flowChartAlternateProcess">
            <a:avLst/>
          </a:prstGeom>
          <a:solidFill>
            <a:srgbClr val="87A846"/>
          </a:solidFill>
          <a:ln w="19050">
            <a:solidFill>
              <a:srgbClr val="77933C"/>
            </a:solidFill>
          </a:ln>
          <a:effectLst>
            <a:outerShdw blurRad="50800" dist="38100" dir="2700000" algn="tl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МЕРОПРИЯТИЯ</a:t>
            </a: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323850" y="1525588"/>
            <a:ext cx="8485188" cy="395287"/>
          </a:xfrm>
          <a:prstGeom prst="flowChartAlternateProcess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31000">
                <a:schemeClr val="accent6">
                  <a:lumMod val="40000"/>
                  <a:lumOff val="60000"/>
                </a:schemeClr>
              </a:gs>
            </a:gsLst>
            <a:lin ang="13500000" scaled="1"/>
            <a:tileRect/>
          </a:gradFill>
          <a:ln w="12700">
            <a:solidFill>
              <a:srgbClr val="B0540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 садоводства, поддержка закладки и ухода за многолетними насаждениями и виноградниками</a:t>
            </a:r>
          </a:p>
        </p:txBody>
      </p:sp>
      <p:sp>
        <p:nvSpPr>
          <p:cNvPr id="66" name="Блок-схема: альтернативный процесс 65"/>
          <p:cNvSpPr/>
          <p:nvPr/>
        </p:nvSpPr>
        <p:spPr>
          <a:xfrm>
            <a:off x="323850" y="2044700"/>
            <a:ext cx="8485188" cy="395288"/>
          </a:xfrm>
          <a:prstGeom prst="flowChartAlternateProcess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31000">
                <a:schemeClr val="accent6">
                  <a:lumMod val="40000"/>
                  <a:lumOff val="60000"/>
                </a:schemeClr>
              </a:gs>
            </a:gsLst>
            <a:lin ang="13500000" scaled="1"/>
            <a:tileRect/>
          </a:gradFill>
          <a:ln w="12700">
            <a:solidFill>
              <a:srgbClr val="B0540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Поддержка экономически значимых программ субъектов Российской Федерации в области растениеводства</a:t>
            </a:r>
          </a:p>
        </p:txBody>
      </p:sp>
      <p:sp>
        <p:nvSpPr>
          <p:cNvPr id="68" name="Блок-схема: альтернативный процесс 67"/>
          <p:cNvSpPr/>
          <p:nvPr/>
        </p:nvSpPr>
        <p:spPr>
          <a:xfrm>
            <a:off x="323850" y="3049588"/>
            <a:ext cx="8485188" cy="687387"/>
          </a:xfrm>
          <a:prstGeom prst="flowChartAlternateProcess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31000">
                <a:schemeClr val="accent6">
                  <a:lumMod val="40000"/>
                  <a:lumOff val="60000"/>
                </a:schemeClr>
              </a:gs>
            </a:gsLst>
            <a:lin ang="13500000" scaled="1"/>
            <a:tileRect/>
          </a:gradFill>
          <a:ln w="12700">
            <a:solidFill>
              <a:srgbClr val="B0540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Государственная поддержка кредитования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подотрасли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растениеводства, переработки ее продукции, развития инфраструктуры и логистического обеспечения рынков продукции растениеводства </a:t>
            </a:r>
          </a:p>
        </p:txBody>
      </p:sp>
      <p:sp>
        <p:nvSpPr>
          <p:cNvPr id="70" name="Блок-схема: альтернативный процесс 69"/>
          <p:cNvSpPr/>
          <p:nvPr/>
        </p:nvSpPr>
        <p:spPr>
          <a:xfrm>
            <a:off x="323850" y="1006475"/>
            <a:ext cx="8486775" cy="395288"/>
          </a:xfrm>
          <a:prstGeom prst="flowChartAlternateProcess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31000">
                <a:schemeClr val="accent6">
                  <a:lumMod val="40000"/>
                  <a:lumOff val="60000"/>
                </a:schemeClr>
              </a:gs>
            </a:gsLst>
            <a:lin ang="13500000" scaled="1"/>
            <a:tileRect/>
          </a:gradFill>
          <a:ln w="12700">
            <a:solidFill>
              <a:srgbClr val="B0540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 элитного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семеноводства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323850" y="2566988"/>
            <a:ext cx="8485188" cy="395287"/>
          </a:xfrm>
          <a:prstGeom prst="flowChartAlternateProcess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31000">
                <a:schemeClr val="accent6">
                  <a:lumMod val="40000"/>
                  <a:lumOff val="60000"/>
                </a:schemeClr>
              </a:gs>
            </a:gsLst>
            <a:lin ang="13500000" scaled="1"/>
            <a:tileRect/>
          </a:gradFill>
          <a:ln w="12700">
            <a:solidFill>
              <a:srgbClr val="B0540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Поддержка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сельхозтоваропроизводителей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районах Крайнего Севера и приравненных к ним местностях</a:t>
            </a: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323850" y="3829050"/>
            <a:ext cx="8488363" cy="396875"/>
          </a:xfrm>
          <a:prstGeom prst="flowChartAlternateProcess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31000">
                <a:schemeClr val="accent6">
                  <a:lumMod val="40000"/>
                  <a:lumOff val="60000"/>
                </a:schemeClr>
              </a:gs>
            </a:gsLst>
            <a:lin ang="13500000" scaled="1"/>
            <a:tileRect/>
          </a:gradFill>
          <a:ln w="12700">
            <a:solidFill>
              <a:srgbClr val="B0540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Управление рисками в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подотраслях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растениеводства</a:t>
            </a: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333375" y="4365625"/>
            <a:ext cx="8475663" cy="395288"/>
          </a:xfrm>
          <a:prstGeom prst="flowChartAlternateProcess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31000">
                <a:schemeClr val="accent6">
                  <a:lumMod val="40000"/>
                  <a:lumOff val="60000"/>
                </a:schemeClr>
              </a:gs>
            </a:gsLst>
            <a:lin ang="13500000" scaled="1"/>
            <a:tileRect/>
          </a:gradFill>
          <a:ln w="12700">
            <a:solidFill>
              <a:srgbClr val="B0540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Оказание несвязанной поддержки сельскохозяйственным товаропроизводителям в области растениеводства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2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b="1">
              <a:solidFill>
                <a:srgbClr val="800000"/>
              </a:solidFill>
            </a:endParaRPr>
          </a:p>
        </p:txBody>
      </p:sp>
      <p:sp>
        <p:nvSpPr>
          <p:cNvPr id="5133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FF6E2E38-1089-4415-987C-157419A47524}" type="slidenum">
              <a:rPr lang="ru-RU" altLang="ru-RU" sz="1400" b="1">
                <a:solidFill>
                  <a:srgbClr val="006600"/>
                </a:solidFill>
              </a:rPr>
              <a:pPr algn="ctr"/>
              <a:t>28</a:t>
            </a:fld>
            <a:endParaRPr lang="ru-RU" altLang="ru-RU" sz="1400" b="1">
              <a:solidFill>
                <a:srgbClr val="006600"/>
              </a:solidFill>
            </a:endParaRPr>
          </a:p>
        </p:txBody>
      </p:sp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5135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57963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6" name="Rectangle 12"/>
          <p:cNvSpPr>
            <a:spLocks noChangeArrowheads="1"/>
          </p:cNvSpPr>
          <p:nvPr/>
        </p:nvSpPr>
        <p:spPr bwMode="auto">
          <a:xfrm>
            <a:off x="1835150" y="6592888"/>
            <a:ext cx="5389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>
                <a:solidFill>
                  <a:srgbClr val="006600"/>
                </a:solidFill>
              </a:rPr>
              <a:t>МИНИСТЕРСТВО СЕЛЬСКОГО ХОЗЯЙСТВА РОССИЙСКОЙ ФЕДЕРАЦИИ</a:t>
            </a: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323850" y="5372100"/>
            <a:ext cx="8485188" cy="396875"/>
          </a:xfrm>
          <a:prstGeom prst="flowChartAlternateProcess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31000">
                <a:schemeClr val="accent6">
                  <a:lumMod val="40000"/>
                  <a:lumOff val="60000"/>
                </a:schemeClr>
              </a:gs>
            </a:gsLst>
            <a:lin ang="13500000" scaled="1"/>
            <a:tileRect/>
          </a:gradFill>
          <a:ln w="12700">
            <a:solidFill>
              <a:srgbClr val="B0540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 производства семенного картофеля и овощей открытого грунта </a:t>
            </a: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333375" y="5864225"/>
            <a:ext cx="8478838" cy="395288"/>
          </a:xfrm>
          <a:prstGeom prst="flowChartAlternateProcess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31000">
                <a:schemeClr val="accent6">
                  <a:lumMod val="40000"/>
                  <a:lumOff val="60000"/>
                </a:schemeClr>
              </a:gs>
            </a:gsLst>
            <a:lin ang="13500000" scaled="1"/>
            <a:tileRect/>
          </a:gradFill>
          <a:ln w="12700">
            <a:solidFill>
              <a:srgbClr val="B0540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 производства овощей защищенного грунта 	</a:t>
            </a:r>
          </a:p>
        </p:txBody>
      </p:sp>
      <p:sp>
        <p:nvSpPr>
          <p:cNvPr id="5139" name="AutoShape 3"/>
          <p:cNvSpPr>
            <a:spLocks noChangeArrowheads="1"/>
          </p:cNvSpPr>
          <p:nvPr/>
        </p:nvSpPr>
        <p:spPr bwMode="auto">
          <a:xfrm>
            <a:off x="161925" y="4868863"/>
            <a:ext cx="8816975" cy="409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1400" b="1">
                <a:solidFill>
                  <a:schemeClr val="bg1"/>
                </a:solidFill>
              </a:rPr>
              <a:t>ПОДПРОГРАММА «РАЗВИТИЕ ОВОЩЕВОДСТВА ОТКРЫТОГО И ЗАЩИЩЕННОГО ГРУНТА И СЕМЕННОГО КАРТОФЕЛЕВОДСТВА»</a:t>
            </a:r>
          </a:p>
        </p:txBody>
      </p:sp>
    </p:spTree>
    <p:extLst>
      <p:ext uri="{BB962C8B-B14F-4D97-AF65-F5344CB8AC3E}">
        <p14:creationId xmlns:p14="http://schemas.microsoft.com/office/powerpoint/2010/main" val="1939790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3"/>
          <p:cNvSpPr>
            <a:spLocks noChangeArrowheads="1"/>
          </p:cNvSpPr>
          <p:nvPr/>
        </p:nvSpPr>
        <p:spPr bwMode="auto">
          <a:xfrm>
            <a:off x="133350" y="61913"/>
            <a:ext cx="8899525" cy="703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pattFill prst="ltUpDiag">
                  <a:fgClr>
                    <a:srgbClr val="66FF66"/>
                  </a:fgClr>
                  <a:bgClr>
                    <a:srgbClr val="00CC00"/>
                  </a:bgClr>
                </a:patt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+mn-lt"/>
              </a:rPr>
              <a:t>Государственная поддержка на развитие элитного семеноводства в виде возмещения части затрат на приобретение элитных семян</a:t>
            </a:r>
            <a:endParaRPr lang="ru-RU" altLang="ru-RU" sz="2000" b="1" dirty="0">
              <a:solidFill>
                <a:schemeClr val="bg1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3350" y="836613"/>
          <a:ext cx="8886825" cy="5611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4745"/>
                <a:gridCol w="1260753"/>
                <a:gridCol w="1224124"/>
                <a:gridCol w="176620"/>
                <a:gridCol w="1190583"/>
              </a:tblGrid>
              <a:tr h="993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Виды расходов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Единицы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измерения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Ставка субсидий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2014г.,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уб. (пр. 476)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Ставка</a:t>
                      </a:r>
                      <a:r>
                        <a:rPr lang="ru-RU" sz="1400" b="1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+mn-lt"/>
                        </a:rPr>
                        <a:t>субсидий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в 2015г.,руб. </a:t>
                      </a:r>
                      <a:br>
                        <a:rPr lang="ru-RU" sz="1400" b="1" dirty="0" smtClean="0">
                          <a:effectLst/>
                          <a:latin typeface="+mn-lt"/>
                        </a:rPr>
                      </a:br>
                      <a:r>
                        <a:rPr lang="ru-RU" sz="1400" b="1" dirty="0" smtClean="0">
                          <a:effectLst/>
                          <a:latin typeface="+mn-lt"/>
                        </a:rPr>
                        <a:t>(Приказ</a:t>
                      </a:r>
                      <a:r>
                        <a:rPr lang="ru-RU" sz="1400" b="1" baseline="0" dirty="0" smtClean="0">
                          <a:effectLst/>
                          <a:latin typeface="+mn-lt"/>
                        </a:rPr>
                        <a:t> № 196</a:t>
                      </a:r>
                      <a:r>
                        <a:rPr lang="ru-RU" sz="1400" b="1" dirty="0" smtClean="0">
                          <a:effectLst/>
                          <a:latin typeface="+mn-lt"/>
                        </a:rPr>
                        <a:t>)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8277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Зерновые и зернобобовые культуры, включая </a:t>
                      </a:r>
                      <a:r>
                        <a:rPr lang="ru-RU" sz="1400" b="1" dirty="0" smtClean="0">
                          <a:effectLst/>
                          <a:latin typeface="+mn-lt"/>
                        </a:rPr>
                        <a:t>суперэлиту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8" marR="17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7577">
                <a:tc>
                  <a:txBody>
                    <a:bodyPr/>
                    <a:lstStyle/>
                    <a:p>
                      <a:pPr marL="0" marR="0" indent="85725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в том числе:</a:t>
                      </a:r>
                      <a:r>
                        <a:rPr lang="ru-RU" sz="1400" b="1" baseline="0" dirty="0" smtClean="0">
                          <a:effectLst/>
                          <a:latin typeface="+mn-lt"/>
                          <a:cs typeface="Times New Roman"/>
                        </a:rPr>
                        <a:t> 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277">
                <a:tc>
                  <a:txBody>
                    <a:bodyPr/>
                    <a:lstStyle/>
                    <a:p>
                      <a:pPr marL="0" marR="0" indent="371475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колосовые, включая овес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тонна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1 520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mtClean="0">
                          <a:effectLst/>
                          <a:latin typeface="+mn-lt"/>
                        </a:rPr>
                        <a:t>4 500</a:t>
                      </a:r>
                      <a:endParaRPr lang="ru-RU" sz="1400" b="1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277">
                <a:tc>
                  <a:txBody>
                    <a:bodyPr/>
                    <a:lstStyle/>
                    <a:p>
                      <a:pPr indent="3714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пшеница твердая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тонна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5 240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6 500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277">
                <a:tc>
                  <a:txBody>
                    <a:bodyPr/>
                    <a:lstStyle/>
                    <a:p>
                      <a:pPr indent="3714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крупяные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, включая сорго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тонна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4 000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7 000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277">
                <a:tc>
                  <a:txBody>
                    <a:bodyPr/>
                    <a:lstStyle/>
                    <a:p>
                      <a:pPr indent="3714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рис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тонна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2 000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8 000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277">
                <a:tc>
                  <a:txBody>
                    <a:bodyPr/>
                    <a:lstStyle/>
                    <a:p>
                      <a:pPr indent="3714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зернобобовые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тонна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4 000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5 000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55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Соя, включая суперэлиту (кроме краев: Приморского, Хабаровского; Амурской области, Еврейской автономной области)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края: Приморский, Хабаровский, Амурская область, Еврейская </a:t>
                      </a:r>
                      <a:r>
                        <a:rPr lang="ru-RU" sz="1400" b="1" dirty="0" smtClean="0">
                          <a:effectLst/>
                          <a:latin typeface="+mn-lt"/>
                        </a:rPr>
                        <a:t>авт. обл.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тонна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6 000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8 000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4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тонна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7 700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13 000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2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Клевер, люцерна, козлятник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тонна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50 000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8" marR="17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48277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Подсолнечник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 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8" marR="17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482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      </a:t>
                      </a:r>
                      <a:r>
                        <a:rPr lang="ru-RU" sz="1400" b="1" dirty="0" smtClean="0">
                          <a:effectLst/>
                          <a:latin typeface="+mn-lt"/>
                        </a:rPr>
                        <a:t> в том числе: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родительские формы гибридов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тонна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800 000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82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        сорта масличного типа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тонна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30 000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2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        гибриды </a:t>
                      </a:r>
                      <a:r>
                        <a:rPr lang="en-US" sz="1400" b="1" dirty="0">
                          <a:effectLst/>
                          <a:latin typeface="+mn-lt"/>
                        </a:rPr>
                        <a:t>F1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+mn-lt"/>
                        </a:rPr>
                        <a:t>пос.ед</a:t>
                      </a:r>
                      <a:r>
                        <a:rPr lang="ru-RU" sz="1400" b="1" dirty="0" smtClean="0">
                          <a:effectLst/>
                          <a:latin typeface="+mn-lt"/>
                        </a:rPr>
                        <a:t>.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115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7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        гибриды </a:t>
                      </a:r>
                      <a:r>
                        <a:rPr lang="en-US" sz="1400" b="1" dirty="0" smtClean="0">
                          <a:effectLst/>
                          <a:latin typeface="+mn-lt"/>
                        </a:rPr>
                        <a:t>F1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тонна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32 000</a:t>
                      </a: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>
              <a:solidFill>
                <a:srgbClr val="800000"/>
              </a:solidFill>
              <a:latin typeface="Calibri"/>
              <a:cs typeface="+mn-cs"/>
            </a:endParaRPr>
          </a:p>
        </p:txBody>
      </p:sp>
      <p:sp>
        <p:nvSpPr>
          <p:cNvPr id="10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9E48DD9-1362-4E82-BF39-C38EADC33305}" type="slidenum">
              <a:rPr lang="ru-RU" sz="1400" b="1">
                <a:solidFill>
                  <a:srgbClr val="006600"/>
                </a:solidFill>
                <a:latin typeface="Calibri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ru-RU" sz="1400" b="1" dirty="0">
              <a:solidFill>
                <a:srgbClr val="006600"/>
              </a:solidFill>
              <a:latin typeface="Calibri"/>
              <a:cs typeface="+mn-cs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6235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57963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36" name="Rectangle 12"/>
          <p:cNvSpPr>
            <a:spLocks noChangeArrowheads="1"/>
          </p:cNvSpPr>
          <p:nvPr/>
        </p:nvSpPr>
        <p:spPr bwMode="auto">
          <a:xfrm>
            <a:off x="1042988" y="6592888"/>
            <a:ext cx="7453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1418925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92075" y="61913"/>
            <a:ext cx="8940800" cy="63078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100000">
                <a:srgbClr val="008000">
                  <a:alpha val="72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pattFill prst="ltUpDiag">
                  <a:fgClr>
                    <a:srgbClr val="66FF66"/>
                  </a:fgClr>
                  <a:bgClr>
                    <a:srgbClr val="00CC00"/>
                  </a:bgClr>
                </a:patt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Выполнение индикаторов Госпрограммы и пороговых значений Доктрины продовольственной безопасности в 2014 году, задачи на 2015 год</a:t>
            </a:r>
            <a:endParaRPr lang="ru-RU" altLang="ru-RU" sz="2000" b="1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1747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ru-RU" altLang="ru-RU" sz="1400" b="1">
              <a:solidFill>
                <a:srgbClr val="800000"/>
              </a:solidFill>
            </a:endParaRPr>
          </a:p>
        </p:txBody>
      </p:sp>
      <p:sp>
        <p:nvSpPr>
          <p:cNvPr id="31748" name="Номер слайда 5"/>
          <p:cNvSpPr>
            <a:spLocks/>
          </p:cNvSpPr>
          <p:nvPr/>
        </p:nvSpPr>
        <p:spPr bwMode="auto">
          <a:xfrm>
            <a:off x="8588376" y="6635749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fld id="{C42A9809-D84B-4961-9017-1C69543B19E6}" type="slidenum">
              <a:rPr lang="ru-RU" altLang="ru-RU" sz="1400" b="1">
                <a:solidFill>
                  <a:srgbClr val="006600"/>
                </a:solidFill>
                <a:latin typeface="+mn-lt"/>
              </a:rPr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t>3</a:t>
            </a:fld>
            <a:endParaRPr lang="ru-RU" altLang="ru-RU" sz="1400" b="1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31750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24625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107504" y="836711"/>
            <a:ext cx="2880320" cy="5616625"/>
          </a:xfrm>
          <a:prstGeom prst="flowChartAlternateProcess">
            <a:avLst/>
          </a:prstGeom>
          <a:solidFill>
            <a:srgbClr val="FFCC99">
              <a:alpha val="5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altLang="ru-RU" sz="5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latin typeface="Calibri"/>
                <a:cs typeface="+mn-cs"/>
              </a:rPr>
              <a:t>Культуры</a:t>
            </a:r>
            <a:endParaRPr lang="ru-RU" altLang="ru-RU" sz="20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3114600" y="803031"/>
            <a:ext cx="2895749" cy="5616624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28000"/>
            </a:schemeClr>
          </a:solidFill>
          <a:ln>
            <a:noFill/>
          </a:ln>
          <a:effectLst/>
          <a:extLst/>
        </p:spPr>
        <p:txBody>
          <a:bodyPr lIns="0" tIns="0" rIns="0" bIns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latin typeface="Calibri"/>
                <a:cs typeface="+mn-cs"/>
              </a:rPr>
              <a:t>Выполнение 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latin typeface="Calibri"/>
                <a:cs typeface="+mn-cs"/>
              </a:rPr>
              <a:t>2014 году</a:t>
            </a:r>
            <a:endParaRPr lang="ru-RU" altLang="ru-RU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1043608" y="6592888"/>
            <a:ext cx="74521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13"/>
          <p:cNvSpPr>
            <a:spLocks noChangeArrowheads="1"/>
          </p:cNvSpPr>
          <p:nvPr/>
        </p:nvSpPr>
        <p:spPr bwMode="auto">
          <a:xfrm>
            <a:off x="6077757" y="803031"/>
            <a:ext cx="2895749" cy="5616624"/>
          </a:xfrm>
          <a:prstGeom prst="flowChartAlternateProcess">
            <a:avLst/>
          </a:prstGeom>
          <a:solidFill>
            <a:schemeClr val="bg2">
              <a:lumMod val="75000"/>
              <a:alpha val="28000"/>
            </a:schemeClr>
          </a:solidFill>
          <a:ln>
            <a:noFill/>
          </a:ln>
          <a:effectLst/>
          <a:extLst/>
        </p:spPr>
        <p:txBody>
          <a:bodyPr lIns="0" tIns="0" rIns="0" bIns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altLang="ru-RU" sz="900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latin typeface="Calibri"/>
                <a:cs typeface="+mn-cs"/>
              </a:rPr>
              <a:t>Задачи на 2015 год</a:t>
            </a:r>
            <a:endParaRPr lang="ru-RU" altLang="ru-RU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AutoShape 15" descr="zernovoi-fon-0000429869-preview"/>
          <p:cNvSpPr>
            <a:spLocks noChangeArrowheads="1"/>
          </p:cNvSpPr>
          <p:nvPr/>
        </p:nvSpPr>
        <p:spPr bwMode="auto">
          <a:xfrm>
            <a:off x="92074" y="1628800"/>
            <a:ext cx="2895749" cy="1080120"/>
          </a:xfrm>
          <a:prstGeom prst="flowChartAlternateProcess">
            <a:avLst/>
          </a:prstGeom>
          <a:blipFill dpi="0" rotWithShape="1">
            <a:blip r:embed="rId4">
              <a:alphaModFix amt="9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3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  <a:effectLst/>
          <a:extLst/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800" b="1" dirty="0" smtClean="0">
                <a:solidFill>
                  <a:prstClr val="black"/>
                </a:solidFill>
                <a:latin typeface="Calibri"/>
                <a:cs typeface="+mn-cs"/>
              </a:rPr>
              <a:t>Льноволокно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800" b="1" dirty="0" err="1" smtClean="0">
                <a:solidFill>
                  <a:prstClr val="black"/>
                </a:solidFill>
                <a:latin typeface="Calibri"/>
                <a:cs typeface="+mn-cs"/>
              </a:rPr>
              <a:t>пеньковолокно</a:t>
            </a:r>
            <a:endParaRPr lang="ru-RU" altLang="ru-RU" sz="28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" name="AutoShape 26" descr="podgmtr"/>
          <p:cNvSpPr>
            <a:spLocks noChangeArrowheads="1"/>
          </p:cNvSpPr>
          <p:nvPr/>
        </p:nvSpPr>
        <p:spPr bwMode="auto">
          <a:xfrm>
            <a:off x="122572" y="2780928"/>
            <a:ext cx="2850184" cy="1080120"/>
          </a:xfrm>
          <a:prstGeom prst="flowChartAlternateProcess">
            <a:avLst/>
          </a:prstGeom>
          <a:blipFill dpi="0" rotWithShape="1">
            <a:blip r:embed="rId6">
              <a:alphaModFix amt="70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3600" b="1" dirty="0">
                <a:solidFill>
                  <a:prstClr val="black"/>
                </a:solidFill>
                <a:latin typeface="Calibri"/>
                <a:cs typeface="+mn-cs"/>
              </a:rPr>
              <a:t>Картофель</a:t>
            </a:r>
          </a:p>
        </p:txBody>
      </p:sp>
      <p:sp>
        <p:nvSpPr>
          <p:cNvPr id="33" name="AutoShape 18" descr="17"/>
          <p:cNvSpPr>
            <a:spLocks noChangeArrowheads="1"/>
          </p:cNvSpPr>
          <p:nvPr/>
        </p:nvSpPr>
        <p:spPr bwMode="auto">
          <a:xfrm>
            <a:off x="107504" y="3933056"/>
            <a:ext cx="2835995" cy="1080120"/>
          </a:xfrm>
          <a:prstGeom prst="flowChartAlternateProcess">
            <a:avLst/>
          </a:prstGeom>
          <a:blipFill dpi="0" rotWithShape="1">
            <a:blip r:embed="rId7">
              <a:alphaModFix amt="60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800" b="1" dirty="0">
                <a:solidFill>
                  <a:prstClr val="black"/>
                </a:solidFill>
                <a:latin typeface="Calibri"/>
                <a:cs typeface="+mn-cs"/>
              </a:rPr>
              <a:t>Овощи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Calibri"/>
                <a:cs typeface="+mn-cs"/>
              </a:rPr>
              <a:t>и бахчевые</a:t>
            </a:r>
          </a:p>
        </p:txBody>
      </p:sp>
      <p:sp>
        <p:nvSpPr>
          <p:cNvPr id="34" name="AutoShape 21" descr="001385-001"/>
          <p:cNvSpPr>
            <a:spLocks noChangeArrowheads="1"/>
          </p:cNvSpPr>
          <p:nvPr/>
        </p:nvSpPr>
        <p:spPr bwMode="auto">
          <a:xfrm>
            <a:off x="122572" y="5085184"/>
            <a:ext cx="2865252" cy="1080120"/>
          </a:xfrm>
          <a:prstGeom prst="flowChartAlternateProcess">
            <a:avLst/>
          </a:prstGeom>
          <a:blipFill dpi="0" rotWithShape="1">
            <a:blip r:embed="rId8">
              <a:alphaModFix amt="50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400" b="1" dirty="0">
                <a:solidFill>
                  <a:prstClr val="black"/>
                </a:solidFill>
                <a:latin typeface="Calibri"/>
                <a:cs typeface="+mn-cs"/>
              </a:rPr>
              <a:t>Плоды и ягоды</a:t>
            </a:r>
          </a:p>
        </p:txBody>
      </p:sp>
      <p:sp>
        <p:nvSpPr>
          <p:cNvPr id="35" name="AutoShape 22"/>
          <p:cNvSpPr>
            <a:spLocks noChangeArrowheads="1"/>
          </p:cNvSpPr>
          <p:nvPr/>
        </p:nvSpPr>
        <p:spPr bwMode="auto">
          <a:xfrm>
            <a:off x="3114600" y="1628800"/>
            <a:ext cx="2895749" cy="1080120"/>
          </a:xfrm>
          <a:prstGeom prst="flowChartAlternateProcess">
            <a:avLst/>
          </a:prstGeom>
          <a:solidFill>
            <a:srgbClr val="FFFF99">
              <a:alpha val="70000"/>
            </a:srgbClr>
          </a:solidFill>
          <a:ln>
            <a:solidFill>
              <a:schemeClr val="accent1"/>
            </a:solidFill>
          </a:ln>
          <a:effectLst/>
          <a:extLst/>
        </p:spPr>
        <p:txBody>
          <a:bodyPr lIns="72000" tIns="46800" rIns="72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srgbClr val="FF0000"/>
                </a:solidFill>
                <a:latin typeface="Calibri"/>
                <a:cs typeface="+mn-cs"/>
              </a:rPr>
              <a:t>37,6</a:t>
            </a:r>
            <a:r>
              <a:rPr lang="ru-RU" altLang="ru-RU" sz="1200" b="1" dirty="0" smtClean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ru-RU" altLang="ru-RU" sz="1600" b="1" dirty="0" smtClean="0">
                <a:solidFill>
                  <a:prstClr val="black"/>
                </a:solidFill>
                <a:latin typeface="Calibri"/>
                <a:cs typeface="+mn-cs"/>
              </a:rPr>
              <a:t>тыс. тонн</a:t>
            </a:r>
            <a:r>
              <a:rPr lang="ru-RU" altLang="ru-RU" sz="1100" b="1" dirty="0" smtClean="0">
                <a:solidFill>
                  <a:prstClr val="black"/>
                </a:solidFill>
                <a:latin typeface="Calibri"/>
                <a:cs typeface="+mn-cs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100" b="1" dirty="0" smtClean="0">
                <a:solidFill>
                  <a:srgbClr val="FF0000"/>
                </a:solidFill>
                <a:latin typeface="Calibri"/>
                <a:cs typeface="+mn-cs"/>
              </a:rPr>
              <a:t>68,7% </a:t>
            </a:r>
            <a:r>
              <a:rPr lang="ru-RU" altLang="ru-RU" sz="1100" b="1" dirty="0">
                <a:solidFill>
                  <a:prstClr val="black"/>
                </a:solidFill>
                <a:latin typeface="Calibri"/>
                <a:cs typeface="+mn-cs"/>
              </a:rPr>
              <a:t>от индикатора Госпрограммы </a:t>
            </a:r>
            <a:r>
              <a:rPr lang="ru-RU" altLang="ru-RU" sz="1200" b="1" dirty="0" smtClean="0">
                <a:solidFill>
                  <a:prstClr val="black"/>
                </a:solidFill>
                <a:latin typeface="Calibri"/>
                <a:cs typeface="+mn-cs"/>
              </a:rPr>
              <a:t>(54,7 </a:t>
            </a:r>
            <a:r>
              <a:rPr lang="ru-RU" altLang="ru-RU" sz="1200" b="1" dirty="0">
                <a:solidFill>
                  <a:prstClr val="black"/>
                </a:solidFill>
                <a:latin typeface="Calibri"/>
                <a:cs typeface="+mn-cs"/>
              </a:rPr>
              <a:t>млн. тонн</a:t>
            </a:r>
            <a:r>
              <a:rPr lang="ru-RU" altLang="ru-RU" sz="1200" b="1" dirty="0" smtClean="0">
                <a:solidFill>
                  <a:prstClr val="black"/>
                </a:solidFill>
                <a:latin typeface="Calibri"/>
                <a:cs typeface="+mn-cs"/>
              </a:rPr>
              <a:t>)</a:t>
            </a:r>
            <a:endParaRPr lang="ru-RU" altLang="ru-RU" sz="1100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050" b="1" dirty="0" smtClean="0">
                <a:solidFill>
                  <a:srgbClr val="FF0000"/>
                </a:solidFill>
                <a:latin typeface="Calibri"/>
                <a:cs typeface="+mn-cs"/>
              </a:rPr>
              <a:t>100,5% </a:t>
            </a:r>
            <a:r>
              <a:rPr lang="ru-RU" altLang="ru-RU" sz="1050" b="1" dirty="0" smtClean="0">
                <a:solidFill>
                  <a:prstClr val="black"/>
                </a:solidFill>
                <a:latin typeface="Calibri"/>
                <a:cs typeface="+mn-cs"/>
              </a:rPr>
              <a:t>от потребности в волокне согласно Стратегии развития легкой промышленности </a:t>
            </a:r>
            <a:r>
              <a:rPr lang="ru-RU" altLang="ru-RU" sz="1000" b="1" dirty="0" smtClean="0">
                <a:solidFill>
                  <a:prstClr val="black"/>
                </a:solidFill>
                <a:latin typeface="Calibri"/>
                <a:cs typeface="+mn-cs"/>
              </a:rPr>
              <a:t>(37,43 млн. тонн)</a:t>
            </a:r>
            <a:endParaRPr lang="ru-RU" altLang="ru-RU" sz="105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6" name="AutoShape 22"/>
          <p:cNvSpPr>
            <a:spLocks noChangeArrowheads="1"/>
          </p:cNvSpPr>
          <p:nvPr/>
        </p:nvSpPr>
        <p:spPr bwMode="auto">
          <a:xfrm>
            <a:off x="3114600" y="2780928"/>
            <a:ext cx="2895749" cy="1080120"/>
          </a:xfrm>
          <a:prstGeom prst="flowChartAlternateProcess">
            <a:avLst/>
          </a:prstGeom>
          <a:solidFill>
            <a:srgbClr val="FFFF99">
              <a:alpha val="70000"/>
            </a:srgbClr>
          </a:solidFill>
          <a:ln>
            <a:solidFill>
              <a:schemeClr val="accent1"/>
            </a:solidFill>
          </a:ln>
          <a:effectLst/>
          <a:ex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srgbClr val="FF0000"/>
                </a:solidFill>
                <a:latin typeface="Calibri"/>
                <a:cs typeface="+mn-cs"/>
              </a:rPr>
              <a:t>31,5 </a:t>
            </a:r>
            <a:r>
              <a:rPr lang="ru-RU" altLang="ru-RU" b="1" dirty="0" smtClean="0">
                <a:solidFill>
                  <a:prstClr val="black"/>
                </a:solidFill>
                <a:latin typeface="Calibri"/>
                <a:cs typeface="+mn-cs"/>
              </a:rPr>
              <a:t>млн. тонн,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>
                <a:solidFill>
                  <a:prstClr val="black"/>
                </a:solidFill>
                <a:latin typeface="Calibri"/>
                <a:cs typeface="+mn-cs"/>
              </a:rPr>
              <a:t>показатель Доктрины превышен на </a:t>
            </a:r>
            <a:r>
              <a:rPr lang="ru-RU" altLang="ru-RU" sz="1400" b="1" dirty="0" smtClean="0">
                <a:solidFill>
                  <a:srgbClr val="FF0000"/>
                </a:solidFill>
                <a:latin typeface="Calibri"/>
                <a:cs typeface="+mn-cs"/>
              </a:rPr>
              <a:t>2,4%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Calibri"/>
                <a:cs typeface="+mn-cs"/>
              </a:rPr>
              <a:t>(не менее 95%)</a:t>
            </a:r>
            <a:endParaRPr lang="ru-RU" altLang="ru-RU" sz="14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7" name="AutoShape 22"/>
          <p:cNvSpPr>
            <a:spLocks noChangeArrowheads="1"/>
          </p:cNvSpPr>
          <p:nvPr/>
        </p:nvSpPr>
        <p:spPr bwMode="auto">
          <a:xfrm>
            <a:off x="3114600" y="3933056"/>
            <a:ext cx="2867769" cy="1080120"/>
          </a:xfrm>
          <a:prstGeom prst="flowChartAlternateProcess">
            <a:avLst/>
          </a:prstGeom>
          <a:solidFill>
            <a:srgbClr val="FFFF99">
              <a:alpha val="70000"/>
            </a:srgbClr>
          </a:solidFill>
          <a:ln>
            <a:solidFill>
              <a:schemeClr val="accent1"/>
            </a:solidFill>
          </a:ln>
          <a:effectLst/>
          <a:ex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srgbClr val="FF0000"/>
                </a:solidFill>
                <a:latin typeface="Calibri"/>
                <a:cs typeface="+mn-cs"/>
              </a:rPr>
              <a:t>16,89 </a:t>
            </a:r>
            <a:r>
              <a:rPr lang="ru-RU" altLang="ru-RU" sz="1600" b="1" dirty="0" smtClean="0">
                <a:solidFill>
                  <a:prstClr val="black"/>
                </a:solidFill>
                <a:latin typeface="Calibri"/>
                <a:cs typeface="+mn-cs"/>
              </a:rPr>
              <a:t>млн. тонн,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 smtClean="0">
                <a:solidFill>
                  <a:srgbClr val="FF0000"/>
                </a:solidFill>
                <a:latin typeface="Calibri"/>
                <a:cs typeface="+mn-cs"/>
              </a:rPr>
              <a:t>99,4% </a:t>
            </a:r>
            <a:r>
              <a:rPr lang="ru-RU" altLang="ru-RU" sz="1400" b="1" dirty="0" smtClean="0">
                <a:solidFill>
                  <a:prstClr val="black"/>
                </a:solidFill>
                <a:latin typeface="Calibri"/>
                <a:cs typeface="+mn-cs"/>
              </a:rPr>
              <a:t>от потребности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Calibri"/>
                <a:cs typeface="+mn-cs"/>
              </a:rPr>
              <a:t>(17,0 млн. тонн)</a:t>
            </a:r>
            <a:endParaRPr lang="ru-RU" altLang="ru-RU" sz="14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8" name="AutoShape 22"/>
          <p:cNvSpPr>
            <a:spLocks noChangeArrowheads="1"/>
          </p:cNvSpPr>
          <p:nvPr/>
        </p:nvSpPr>
        <p:spPr bwMode="auto">
          <a:xfrm>
            <a:off x="3114600" y="5085184"/>
            <a:ext cx="2867769" cy="1080120"/>
          </a:xfrm>
          <a:prstGeom prst="flowChartAlternateProcess">
            <a:avLst/>
          </a:prstGeom>
          <a:solidFill>
            <a:srgbClr val="FFFF99">
              <a:alpha val="70000"/>
            </a:srgbClr>
          </a:solidFill>
          <a:ln>
            <a:solidFill>
              <a:schemeClr val="accent1"/>
            </a:solidFill>
          </a:ln>
          <a:effectLst/>
          <a:ex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srgbClr val="FF0000"/>
                </a:solidFill>
                <a:latin typeface="Calibri"/>
                <a:cs typeface="+mn-cs"/>
              </a:rPr>
              <a:t>2,99</a:t>
            </a:r>
            <a:r>
              <a:rPr lang="ru-RU" altLang="ru-RU" b="1" dirty="0" smtClean="0">
                <a:solidFill>
                  <a:prstClr val="black"/>
                </a:solidFill>
                <a:latin typeface="Calibri"/>
                <a:cs typeface="+mn-cs"/>
              </a:rPr>
              <a:t> млн. тонн,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 smtClean="0">
                <a:solidFill>
                  <a:srgbClr val="FF0000"/>
                </a:solidFill>
                <a:latin typeface="Calibri"/>
                <a:cs typeface="+mn-cs"/>
              </a:rPr>
              <a:t>35,3% </a:t>
            </a:r>
            <a:r>
              <a:rPr lang="ru-RU" altLang="ru-RU" sz="1400" b="1" dirty="0" smtClean="0">
                <a:solidFill>
                  <a:prstClr val="black"/>
                </a:solidFill>
                <a:latin typeface="Calibri"/>
                <a:cs typeface="+mn-cs"/>
              </a:rPr>
              <a:t>от потребности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Calibri"/>
                <a:cs typeface="+mn-cs"/>
              </a:rPr>
              <a:t>(8,5 млн. тонн)</a:t>
            </a:r>
            <a:endParaRPr lang="ru-RU" altLang="ru-RU" sz="14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9" name="AutoShape 15" descr="zernovoi-fon-0000429869-preview"/>
          <p:cNvSpPr>
            <a:spLocks noChangeArrowheads="1"/>
          </p:cNvSpPr>
          <p:nvPr/>
        </p:nvSpPr>
        <p:spPr bwMode="auto">
          <a:xfrm>
            <a:off x="6133589" y="1628800"/>
            <a:ext cx="2832612" cy="1080120"/>
          </a:xfrm>
          <a:prstGeom prst="flowChartAlternateProcess">
            <a:avLst/>
          </a:prstGeom>
          <a:blipFill dpi="0" rotWithShape="1">
            <a:blip r:embed="rId4">
              <a:alphaModFix amt="66000"/>
            </a:blip>
            <a:srcRect/>
            <a:stretch>
              <a:fillRect/>
            </a:stretch>
          </a:blip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3200" b="1" dirty="0" smtClean="0">
                <a:solidFill>
                  <a:srgbClr val="FF0000"/>
                </a:solidFill>
                <a:latin typeface="Calibri" pitchFamily="34" charset="0"/>
              </a:rPr>
              <a:t>58,7</a:t>
            </a:r>
            <a:r>
              <a:rPr lang="ru-RU" altLang="ru-RU" sz="3200" b="1" dirty="0" smtClean="0">
                <a:latin typeface="Calibri" pitchFamily="34" charset="0"/>
              </a:rPr>
              <a:t> </a:t>
            </a:r>
            <a:r>
              <a:rPr lang="ru-RU" altLang="ru-RU" sz="2800" b="1" dirty="0">
                <a:latin typeface="Calibri" pitchFamily="34" charset="0"/>
              </a:rPr>
              <a:t>тыс. тонн </a:t>
            </a:r>
          </a:p>
        </p:txBody>
      </p:sp>
      <p:sp>
        <p:nvSpPr>
          <p:cNvPr id="40" name="AutoShape 26" descr="podgmtr"/>
          <p:cNvSpPr>
            <a:spLocks noChangeArrowheads="1"/>
          </p:cNvSpPr>
          <p:nvPr/>
        </p:nvSpPr>
        <p:spPr bwMode="auto">
          <a:xfrm>
            <a:off x="6133589" y="2781824"/>
            <a:ext cx="2839918" cy="1079224"/>
          </a:xfrm>
          <a:prstGeom prst="flowChartAlternateProcess">
            <a:avLst/>
          </a:prstGeom>
          <a:blipFill dpi="0" rotWithShape="1">
            <a:blip r:embed="rId6">
              <a:alphaModFix amt="70000"/>
            </a:blip>
            <a:srcRect/>
            <a:stretch>
              <a:fillRect/>
            </a:stretch>
          </a:blip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2800" b="1" dirty="0" smtClean="0">
                <a:solidFill>
                  <a:srgbClr val="FF0000"/>
                </a:solidFill>
                <a:latin typeface="Calibri" pitchFamily="34" charset="0"/>
              </a:rPr>
              <a:t>31,5 </a:t>
            </a:r>
            <a:r>
              <a:rPr lang="ru-RU" altLang="ru-RU" sz="2800" b="1" dirty="0">
                <a:latin typeface="Calibri" pitchFamily="34" charset="0"/>
              </a:rPr>
              <a:t>млн. </a:t>
            </a:r>
            <a:r>
              <a:rPr lang="ru-RU" altLang="ru-RU" sz="2800" b="1" dirty="0" smtClean="0">
                <a:latin typeface="Calibri" pitchFamily="34" charset="0"/>
              </a:rPr>
              <a:t>тонн</a:t>
            </a:r>
            <a:endParaRPr lang="ru-RU" altLang="ru-RU" sz="2800" b="1" dirty="0">
              <a:latin typeface="Calibri" pitchFamily="34" charset="0"/>
            </a:endParaRPr>
          </a:p>
          <a:p>
            <a:pPr algn="ctr"/>
            <a:r>
              <a:rPr lang="ru-RU" altLang="ru-RU" b="1" dirty="0" smtClean="0">
                <a:latin typeface="Calibri" pitchFamily="34" charset="0"/>
              </a:rPr>
              <a:t>(</a:t>
            </a:r>
            <a:r>
              <a:rPr lang="ru-RU" altLang="ru-RU" b="1" dirty="0" smtClean="0">
                <a:solidFill>
                  <a:srgbClr val="FF0000"/>
                </a:solidFill>
                <a:latin typeface="Calibri" pitchFamily="34" charset="0"/>
              </a:rPr>
              <a:t>6,26</a:t>
            </a:r>
            <a:r>
              <a:rPr lang="ru-RU" altLang="ru-RU" b="1" dirty="0" smtClean="0">
                <a:latin typeface="Calibri" pitchFamily="34" charset="0"/>
              </a:rPr>
              <a:t> </a:t>
            </a:r>
            <a:r>
              <a:rPr lang="ru-RU" altLang="ru-RU" b="1" dirty="0">
                <a:latin typeface="Calibri" pitchFamily="34" charset="0"/>
              </a:rPr>
              <a:t>млн. тонн</a:t>
            </a:r>
          </a:p>
          <a:p>
            <a:pPr algn="ctr"/>
            <a:r>
              <a:rPr lang="ru-RU" altLang="ru-RU" b="1" dirty="0">
                <a:latin typeface="Calibri" pitchFamily="34" charset="0"/>
              </a:rPr>
              <a:t>в</a:t>
            </a:r>
            <a:r>
              <a:rPr lang="ru-RU" altLang="ru-RU" b="1" dirty="0" smtClean="0">
                <a:latin typeface="Calibri" pitchFamily="34" charset="0"/>
              </a:rPr>
              <a:t> </a:t>
            </a:r>
            <a:r>
              <a:rPr lang="ru-RU" altLang="ru-RU" b="1" dirty="0" err="1">
                <a:latin typeface="Calibri" pitchFamily="34" charset="0"/>
              </a:rPr>
              <a:t>с.х</a:t>
            </a:r>
            <a:r>
              <a:rPr lang="ru-RU" altLang="ru-RU" b="1" dirty="0">
                <a:latin typeface="Calibri" pitchFamily="34" charset="0"/>
              </a:rPr>
              <a:t>. организации, КФХ, </a:t>
            </a:r>
            <a:r>
              <a:rPr lang="ru-RU" altLang="ru-RU" b="1" dirty="0" smtClean="0">
                <a:latin typeface="Calibri" pitchFamily="34" charset="0"/>
              </a:rPr>
              <a:t>ИП)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41" name="AutoShape 18" descr="17"/>
          <p:cNvSpPr>
            <a:spLocks noChangeArrowheads="1"/>
          </p:cNvSpPr>
          <p:nvPr/>
        </p:nvSpPr>
        <p:spPr bwMode="auto">
          <a:xfrm>
            <a:off x="6133587" y="3933056"/>
            <a:ext cx="2839920" cy="1080120"/>
          </a:xfrm>
          <a:prstGeom prst="flowChartAlternateProcess">
            <a:avLst/>
          </a:prstGeom>
          <a:blipFill dpi="0" rotWithShape="1">
            <a:blip r:embed="rId7">
              <a:alphaModFix amt="60000"/>
            </a:blip>
            <a:srcRect/>
            <a:stretch>
              <a:fillRect/>
            </a:stretch>
          </a:blip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3200" b="1" dirty="0" smtClean="0">
                <a:solidFill>
                  <a:srgbClr val="FF0000"/>
                </a:solidFill>
                <a:latin typeface="Calibri" pitchFamily="34" charset="0"/>
              </a:rPr>
              <a:t>17,0</a:t>
            </a:r>
            <a:r>
              <a:rPr lang="ru-RU" altLang="ru-RU" sz="2400" b="1" dirty="0" smtClean="0">
                <a:latin typeface="Calibri" pitchFamily="34" charset="0"/>
              </a:rPr>
              <a:t> млн</a:t>
            </a:r>
            <a:r>
              <a:rPr lang="ru-RU" altLang="ru-RU" sz="2400" b="1" dirty="0">
                <a:latin typeface="Calibri" pitchFamily="34" charset="0"/>
              </a:rPr>
              <a:t>. тонн</a:t>
            </a:r>
            <a:r>
              <a:rPr lang="ru-RU" altLang="ru-RU" sz="2400" b="1" dirty="0" smtClean="0">
                <a:latin typeface="Calibri" pitchFamily="34" charset="0"/>
              </a:rPr>
              <a:t>,</a:t>
            </a:r>
            <a:endParaRPr lang="ru-RU" altLang="ru-RU" sz="2400" b="1" dirty="0">
              <a:latin typeface="Calibri" pitchFamily="34" charset="0"/>
            </a:endParaRPr>
          </a:p>
        </p:txBody>
      </p:sp>
      <p:sp>
        <p:nvSpPr>
          <p:cNvPr id="42" name="AutoShape 23" descr="410966"/>
          <p:cNvSpPr>
            <a:spLocks noChangeArrowheads="1"/>
          </p:cNvSpPr>
          <p:nvPr/>
        </p:nvSpPr>
        <p:spPr bwMode="auto">
          <a:xfrm>
            <a:off x="6133586" y="5085184"/>
            <a:ext cx="2839921" cy="1080120"/>
          </a:xfrm>
          <a:prstGeom prst="flowChartAlternateProcess">
            <a:avLst/>
          </a:prstGeom>
          <a:blipFill dpi="0" rotWithShape="1">
            <a:blip r:embed="rId9">
              <a:alphaModFix amt="57000"/>
            </a:blip>
            <a:srcRect/>
            <a:stretch>
              <a:fillRect/>
            </a:stretch>
          </a:blip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2800" b="1" dirty="0" smtClean="0">
                <a:solidFill>
                  <a:srgbClr val="FF0000"/>
                </a:solidFill>
                <a:latin typeface="Calibri" pitchFamily="34" charset="0"/>
              </a:rPr>
              <a:t>3,0</a:t>
            </a:r>
            <a:r>
              <a:rPr lang="ru-RU" altLang="ru-RU" b="1" dirty="0" smtClean="0">
                <a:latin typeface="Calibri" pitchFamily="34" charset="0"/>
              </a:rPr>
              <a:t> млн. тонн</a:t>
            </a:r>
          </a:p>
          <a:p>
            <a:pPr algn="ctr"/>
            <a:r>
              <a:rPr lang="ru-RU" altLang="ru-RU" b="1" dirty="0" smtClean="0">
                <a:latin typeface="Calibri" pitchFamily="34" charset="0"/>
              </a:rPr>
              <a:t>(закладка </a:t>
            </a:r>
            <a:r>
              <a:rPr lang="ru-RU" altLang="ru-RU" b="1" dirty="0">
                <a:latin typeface="Calibri" pitchFamily="34" charset="0"/>
              </a:rPr>
              <a:t>многолетних </a:t>
            </a:r>
          </a:p>
          <a:p>
            <a:pPr algn="ctr"/>
            <a:r>
              <a:rPr lang="ru-RU" altLang="ru-RU" b="1" dirty="0">
                <a:latin typeface="Calibri" pitchFamily="34" charset="0"/>
              </a:rPr>
              <a:t>насаждений – </a:t>
            </a:r>
            <a:r>
              <a:rPr lang="ru-RU" altLang="ru-RU" sz="2000" b="1" dirty="0">
                <a:solidFill>
                  <a:srgbClr val="FF0000"/>
                </a:solidFill>
                <a:latin typeface="Calibri" pitchFamily="34" charset="0"/>
              </a:rPr>
              <a:t>10,2</a:t>
            </a:r>
            <a:r>
              <a:rPr lang="ru-RU" altLang="ru-RU" b="1" dirty="0">
                <a:latin typeface="Calibri" pitchFamily="34" charset="0"/>
              </a:rPr>
              <a:t> тыс. </a:t>
            </a:r>
            <a:r>
              <a:rPr lang="ru-RU" altLang="ru-RU" b="1" dirty="0" smtClean="0">
                <a:latin typeface="Calibri" pitchFamily="34" charset="0"/>
              </a:rPr>
              <a:t>га)</a:t>
            </a:r>
            <a:endParaRPr lang="ru-RU" altLang="ru-RU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203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3350" y="809625"/>
          <a:ext cx="8886825" cy="5657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9208"/>
                <a:gridCol w="1379595"/>
                <a:gridCol w="1332973"/>
                <a:gridCol w="1595049"/>
              </a:tblGrid>
              <a:tr h="8045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Виды расходов</a:t>
                      </a: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Единицы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измерения</a:t>
                      </a: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Ставка субсидий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2014г., руб. (пр. 476)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Ставка субсидий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2015г.,руб.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(пр. 46)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7797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Рапс, рыжик, горчица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сарепская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сурепица, лен масличный 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включая суперэлиту по всем культурам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тонна</a:t>
                      </a: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15 000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17 000</a:t>
                      </a: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99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Лен-долгунец, включая маточную элиту и суперэлиту</a:t>
                      </a: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тонна</a:t>
                      </a: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16 000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20 000</a:t>
                      </a: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992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Кукуруза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8" marR="17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599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том числе: родительские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формы гибридов</a:t>
                      </a: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тонна</a:t>
                      </a: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50 000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130 000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97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гибриды 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F1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пос.ед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7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гибриды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F1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тонна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10 000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992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Сахарная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свекла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8" marR="17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599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том числе: родительские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формы гибридов</a:t>
                      </a: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тонна</a:t>
                      </a: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900 000</a:t>
                      </a:r>
                    </a:p>
                  </a:txBody>
                  <a:tcPr marL="17927" marR="17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8" marR="17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гибриды 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F1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посевная единица</a:t>
                      </a: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8582"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Картофель, включая супер-суперэлиту, суперэлиту,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элиту:</a:t>
                      </a:r>
                    </a:p>
                    <a:p>
                      <a:pPr marL="0" marR="0" indent="3619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кроме Республики Саха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(Якутия), краев: Приморского, Хабаровского; областей: Амурской, Магаданской, Еврейской автономной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области; </a:t>
                      </a:r>
                    </a:p>
                    <a:p>
                      <a:pPr marL="0" marR="0" indent="3619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Саха (Якутия), края: Приморский, Хабаровский, области: Амурская, Магаданская, Еврейская автономная область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тонна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5 000</a:t>
                      </a: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73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тонна</a:t>
                      </a: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5 000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8 000</a:t>
                      </a: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99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Овощные и бахчевые культуры</a:t>
                      </a: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тонна</a:t>
                      </a: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30 % от стоимости семян</a:t>
                      </a: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928" marR="17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599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Лук-севок, чеснок-севок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тонна</a:t>
                      </a: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3 000</a:t>
                      </a:r>
                    </a:p>
                  </a:txBody>
                  <a:tcPr marL="17927" marR="17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346" name="AutoShape 3"/>
          <p:cNvSpPr>
            <a:spLocks noChangeArrowheads="1"/>
          </p:cNvSpPr>
          <p:nvPr/>
        </p:nvSpPr>
        <p:spPr bwMode="auto">
          <a:xfrm>
            <a:off x="133350" y="76200"/>
            <a:ext cx="8878888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pattFill prst="ltUpDiag">
                  <a:fgClr>
                    <a:srgbClr val="66FF66"/>
                  </a:fgClr>
                  <a:bgClr>
                    <a:srgbClr val="00CC00"/>
                  </a:bgClr>
                </a:patt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+mn-lt"/>
              </a:rPr>
              <a:t>Государственная поддержка на развитие элитного семеноводства в виде возмещения части затрат на приобретение элитных семян</a:t>
            </a:r>
            <a:endParaRPr lang="ru-RU" altLang="ru-RU" sz="2000" b="1" dirty="0">
              <a:solidFill>
                <a:schemeClr val="bg1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>
              <a:solidFill>
                <a:srgbClr val="800000"/>
              </a:solidFill>
              <a:latin typeface="Calibri"/>
              <a:cs typeface="+mn-cs"/>
            </a:endParaRPr>
          </a:p>
        </p:txBody>
      </p:sp>
      <p:sp>
        <p:nvSpPr>
          <p:cNvPr id="10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B89E160-727B-4779-8467-B8334D71069C}" type="slidenum">
              <a:rPr lang="ru-RU" sz="1400" b="1">
                <a:solidFill>
                  <a:srgbClr val="006600"/>
                </a:solidFill>
                <a:latin typeface="Calibri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ru-RU" sz="1400" b="1" dirty="0">
              <a:solidFill>
                <a:srgbClr val="006600"/>
              </a:solidFill>
              <a:latin typeface="Calibri"/>
              <a:cs typeface="+mn-cs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7249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57963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50" name="Rectangle 12"/>
          <p:cNvSpPr>
            <a:spLocks noChangeArrowheads="1"/>
          </p:cNvSpPr>
          <p:nvPr/>
        </p:nvSpPr>
        <p:spPr bwMode="auto">
          <a:xfrm>
            <a:off x="1042988" y="6592888"/>
            <a:ext cx="7453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3768076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/>
          </p:cNvGraphicFramePr>
          <p:nvPr/>
        </p:nvGraphicFramePr>
        <p:xfrm>
          <a:off x="193675" y="4652963"/>
          <a:ext cx="8632825" cy="1746250"/>
        </p:xfrm>
        <a:graphic>
          <a:graphicData uri="http://schemas.openxmlformats.org/drawingml/2006/table">
            <a:tbl>
              <a:tblPr/>
              <a:tblGrid>
                <a:gridCol w="4545264"/>
                <a:gridCol w="4087561"/>
              </a:tblGrid>
              <a:tr h="36797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 smtClean="0"/>
                        <a:t>Элитное  семеноводство</a:t>
                      </a:r>
                    </a:p>
                  </a:txBody>
                  <a:tcPr marL="90010" marR="9001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679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2014 г. (млн. руб.)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10" marR="9001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2015 г. (млн. руб.)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10" marR="9001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79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533,7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10" marR="9001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2 787, 45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10" marR="9001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23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 Субсидии предоставляются по ставке за 1 тонну или 1 посевную единицу семян (норма высева семян - штук на гектар)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10" marR="9001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791" marB="46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50825" y="115888"/>
            <a:ext cx="8666163" cy="792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0" rIns="1800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n-lt"/>
              </a:rPr>
              <a:t>Государственная поддержка развития семеноводства</a:t>
            </a:r>
            <a:endParaRPr lang="en-US" altLang="ru-RU" sz="24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34938" y="1052513"/>
            <a:ext cx="8897937" cy="3240087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 anchor="ctr"/>
          <a:lstStyle/>
          <a:p>
            <a:pPr algn="just">
              <a:defRPr/>
            </a:pPr>
            <a:r>
              <a:rPr lang="ru-RU" sz="1400" b="1" u="sng" dirty="0"/>
              <a:t>Нормативные правовые акты</a:t>
            </a:r>
          </a:p>
          <a:p>
            <a:pPr algn="just">
              <a:defRPr/>
            </a:pPr>
            <a:endParaRPr lang="ru-RU" sz="800" b="1" dirty="0"/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400" dirty="0"/>
              <a:t>Постановление Правительства Российской Федерации от 12.12.2012 № 1295 «Об утверждении Правил предоставления и распределения субсидий из федерального бюджета бюджетам субъектов Российской Федерации на поддержку отдельных подотраслей растениеводства»,</a:t>
            </a:r>
          </a:p>
          <a:p>
            <a:pPr algn="just">
              <a:defRPr/>
            </a:pPr>
            <a:endParaRPr lang="ru-RU" sz="800" dirty="0"/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400" dirty="0"/>
              <a:t>Приказ Минсельхоза России от 11.02.2015 № 46 «Об утверждении документов, предусмотренных Правилами предоставления и распределения субсидий из федерального бюджета бюджетам субъектов Российской Федерации на поддержку отдельных подотраслей растениеводства, утвержденными постановлением Правительства Российской Федерации от 12 декабря 2012 г. № 1295», зарегистрирован Минюстом 16.03.2015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400" dirty="0"/>
              <a:t>Приказ Минсельхоза России от 18.05.2015 № 196 «О внесении изменений в приказ Минсельхоза России от 11.02.2015  № 46». На регистрации а Минюсте России</a:t>
            </a:r>
          </a:p>
        </p:txBody>
      </p:sp>
      <p:cxnSp>
        <p:nvCxnSpPr>
          <p:cNvPr id="8213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57963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4" name="Rectangle 12"/>
          <p:cNvSpPr>
            <a:spLocks noChangeArrowheads="1"/>
          </p:cNvSpPr>
          <p:nvPr/>
        </p:nvSpPr>
        <p:spPr bwMode="auto">
          <a:xfrm>
            <a:off x="1835150" y="6592888"/>
            <a:ext cx="5389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>
                <a:solidFill>
                  <a:srgbClr val="006600"/>
                </a:solidFill>
              </a:rPr>
              <a:t>МИНИСТЕРСТВО СЕЛЬСКОГО ХОЗЯЙСТВА РОССИЙСКОЙ ФЕДЕРАЦИИ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sp>
        <p:nvSpPr>
          <p:cNvPr id="8216" name="Oval 8"/>
          <p:cNvSpPr>
            <a:spLocks noChangeArrowheads="1"/>
          </p:cNvSpPr>
          <p:nvPr/>
        </p:nvSpPr>
        <p:spPr bwMode="auto">
          <a:xfrm>
            <a:off x="8672513" y="6605588"/>
            <a:ext cx="244475" cy="249237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b="1">
              <a:solidFill>
                <a:srgbClr val="800000"/>
              </a:solidFill>
            </a:endParaRPr>
          </a:p>
        </p:txBody>
      </p:sp>
      <p:sp>
        <p:nvSpPr>
          <p:cNvPr id="8217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E5209171-B5F9-4FA8-ADD9-0F26573C3E2D}" type="slidenum">
              <a:rPr lang="ru-RU" altLang="ru-RU" sz="1400" b="1">
                <a:solidFill>
                  <a:srgbClr val="006600"/>
                </a:solidFill>
              </a:rPr>
              <a:pPr algn="ctr"/>
              <a:t>31</a:t>
            </a:fld>
            <a:endParaRPr lang="ru-RU" altLang="ru-RU" sz="1400" b="1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Group 2"/>
          <p:cNvGraphicFramePr>
            <a:graphicFrameLocks noGrp="1"/>
          </p:cNvGraphicFramePr>
          <p:nvPr>
            <p:ph/>
          </p:nvPr>
        </p:nvGraphicFramePr>
        <p:xfrm>
          <a:off x="179388" y="3141663"/>
          <a:ext cx="2586037" cy="3159124"/>
        </p:xfrm>
        <a:graphic>
          <a:graphicData uri="http://schemas.openxmlformats.org/drawingml/2006/table">
            <a:tbl>
              <a:tblPr/>
              <a:tblGrid>
                <a:gridCol w="1361573"/>
                <a:gridCol w="1224464"/>
              </a:tblGrid>
              <a:tr h="72009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dirty="0" smtClean="0"/>
                        <a:t>Элитное  семеноводство</a:t>
                      </a:r>
                    </a:p>
                  </a:txBody>
                  <a:tcPr marL="90024" marR="90024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6201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2014 г.</a:t>
                      </a:r>
                      <a:b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(млн. руб.)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24" marR="90024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2015 г.</a:t>
                      </a:r>
                      <a:b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(млн. руб.)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24" marR="90024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6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533,7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24" marR="90024" marT="46792" marB="467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2 787, 45</a:t>
                      </a:r>
                      <a:endParaRPr kumimoji="0" lang="ru-RU" alt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24" marR="90024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271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/>
                        <a:t> Субсидии предоставляются</a:t>
                      </a:r>
                      <a:br>
                        <a:rPr lang="ru-RU" sz="1300" b="1" dirty="0" smtClean="0"/>
                      </a:br>
                      <a:r>
                        <a:rPr lang="ru-RU" sz="1300" b="1" dirty="0" smtClean="0"/>
                        <a:t>по ставке за 1 тонну или</a:t>
                      </a:r>
                      <a:br>
                        <a:rPr lang="ru-RU" sz="1300" b="1" dirty="0" smtClean="0"/>
                      </a:br>
                      <a:r>
                        <a:rPr lang="ru-RU" sz="1300" b="1" dirty="0" smtClean="0"/>
                        <a:t>1 посевную единицу семян (норма высева семян</a:t>
                      </a:r>
                      <a:br>
                        <a:rPr lang="ru-RU" sz="1300" b="1" dirty="0" smtClean="0"/>
                      </a:br>
                      <a:r>
                        <a:rPr lang="ru-RU" sz="1300" b="1" dirty="0" smtClean="0"/>
                        <a:t>- штук на гектар) 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24" marR="90024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791" marB="46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250825" y="115888"/>
            <a:ext cx="8666163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0" rIns="1800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solidFill>
                  <a:schemeClr val="bg1"/>
                </a:solidFill>
                <a:latin typeface="+mn-lt"/>
              </a:rPr>
              <a:t>Государственная поддержка развития семеноводства и районов Крайнего Севера и приравненных к ним местностях</a:t>
            </a:r>
            <a:endParaRPr lang="en-US" altLang="ru-RU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36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b="1">
              <a:solidFill>
                <a:srgbClr val="800000"/>
              </a:solidFill>
            </a:endParaRPr>
          </a:p>
        </p:txBody>
      </p:sp>
      <p:sp>
        <p:nvSpPr>
          <p:cNvPr id="9237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A6A95229-2A6C-4582-BBAF-796913A1A8AD}" type="slidenum">
              <a:rPr lang="ru-RU" altLang="ru-RU" sz="1400" b="1">
                <a:solidFill>
                  <a:srgbClr val="006600"/>
                </a:solidFill>
              </a:rPr>
              <a:pPr algn="ctr"/>
              <a:t>32</a:t>
            </a:fld>
            <a:endParaRPr lang="ru-RU" altLang="ru-RU" sz="1400" b="1">
              <a:solidFill>
                <a:srgbClr val="006600"/>
              </a:solidFill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9239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57963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0" name="Rectangle 12"/>
          <p:cNvSpPr>
            <a:spLocks noChangeArrowheads="1"/>
          </p:cNvSpPr>
          <p:nvPr/>
        </p:nvSpPr>
        <p:spPr bwMode="auto">
          <a:xfrm>
            <a:off x="1835150" y="6592888"/>
            <a:ext cx="5389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>
                <a:solidFill>
                  <a:srgbClr val="006600"/>
                </a:solidFill>
              </a:rPr>
              <a:t>МИНИСТЕРСТВО СЕЛЬСКОГО ХОЗЯЙСТВА РОССИЙСКОЙ ФЕДЕРАЦИИ</a:t>
            </a:r>
          </a:p>
        </p:txBody>
      </p:sp>
      <p:graphicFrame>
        <p:nvGraphicFramePr>
          <p:cNvPr id="10" name="Group 2"/>
          <p:cNvGraphicFramePr>
            <a:graphicFrameLocks/>
          </p:cNvGraphicFramePr>
          <p:nvPr/>
        </p:nvGraphicFramePr>
        <p:xfrm>
          <a:off x="5770563" y="3148013"/>
          <a:ext cx="3176587" cy="3410057"/>
        </p:xfrm>
        <a:graphic>
          <a:graphicData uri="http://schemas.openxmlformats.org/drawingml/2006/table">
            <a:tbl>
              <a:tblPr/>
              <a:tblGrid>
                <a:gridCol w="1631221"/>
                <a:gridCol w="1545366"/>
              </a:tblGrid>
              <a:tr h="1282206"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r>
                        <a:rPr lang="ru-RU" altLang="ru-RU" sz="13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Субсидирование производства продукции растениеводства 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r>
                        <a:rPr lang="ru-RU" altLang="ru-RU" sz="13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 </a:t>
                      </a:r>
                      <a:r>
                        <a:rPr lang="ru-RU" altLang="ru-RU" sz="13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низкопродуктивной</a:t>
                      </a:r>
                      <a:r>
                        <a:rPr lang="ru-RU" altLang="ru-RU" sz="13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пашне</a:t>
                      </a:r>
                      <a:br>
                        <a:rPr lang="ru-RU" altLang="ru-RU" sz="1300" b="1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altLang="ru-RU" sz="13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(чистых паров) </a:t>
                      </a:r>
                      <a:r>
                        <a:rPr lang="ru-RU" sz="1300" b="1" dirty="0" smtClean="0"/>
                        <a:t>под урожай будущего года в районах Крайнего Севера и приравненных к ним местностях</a:t>
                      </a:r>
                      <a:endParaRPr lang="en-US" altLang="ru-RU" sz="13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9989" marR="89989" marT="46766" marB="467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897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2014 г.</a:t>
                      </a:r>
                      <a:b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(млн. руб.)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9989" marR="89989" marT="46766" marB="467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2015 г.</a:t>
                      </a:r>
                      <a:b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(млн. руб.)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9989" marR="89989" marT="46766" marB="467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57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331, 25</a:t>
                      </a:r>
                    </a:p>
                  </a:txBody>
                  <a:tcPr marL="89989" marR="89989" marT="46766" marB="467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445, 55</a:t>
                      </a:r>
                    </a:p>
                  </a:txBody>
                  <a:tcPr marL="89989" marR="89989" marT="46766" marB="467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822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/>
                        <a:t>Субсидии предоставляются по ставке</a:t>
                      </a:r>
                      <a:br>
                        <a:rPr lang="ru-RU" sz="1300" b="1" dirty="0" smtClean="0"/>
                      </a:br>
                      <a:r>
                        <a:rPr lang="ru-RU" sz="1300" b="1" dirty="0" smtClean="0"/>
                        <a:t>на 1 гектар пашни  до 30 % от затрат</a:t>
                      </a:r>
                      <a:br>
                        <a:rPr lang="ru-RU" sz="1300" b="1" dirty="0" smtClean="0"/>
                      </a:br>
                      <a:r>
                        <a:rPr lang="ru-RU" sz="1300" b="1" dirty="0" smtClean="0"/>
                        <a:t>при условии наличия </a:t>
                      </a:r>
                      <a:r>
                        <a:rPr lang="ru-RU" sz="1300" b="1" baseline="0" dirty="0" err="1" smtClean="0"/>
                        <a:t>н</a:t>
                      </a:r>
                      <a:r>
                        <a:rPr lang="ru-RU" sz="1300" b="1" dirty="0" err="1" smtClean="0"/>
                        <a:t>изкопродуктивной</a:t>
                      </a:r>
                      <a:r>
                        <a:rPr lang="ru-RU" sz="1300" b="1" dirty="0" smtClean="0"/>
                        <a:t> пашни, составляющей не менее 11 процентов общей площади пашни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9989" marR="89989" marT="46766" marB="467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791" marB="46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oup 2"/>
          <p:cNvGraphicFramePr>
            <a:graphicFrameLocks/>
          </p:cNvGraphicFramePr>
          <p:nvPr/>
        </p:nvGraphicFramePr>
        <p:xfrm>
          <a:off x="2916238" y="3141663"/>
          <a:ext cx="2663825" cy="3189287"/>
        </p:xfrm>
        <a:graphic>
          <a:graphicData uri="http://schemas.openxmlformats.org/drawingml/2006/table">
            <a:tbl>
              <a:tblPr/>
              <a:tblGrid>
                <a:gridCol w="1331860"/>
                <a:gridCol w="1331965"/>
              </a:tblGrid>
              <a:tr h="10809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dirty="0" smtClean="0"/>
                        <a:t>Приобретение семян с учетом доставки</a:t>
                      </a:r>
                      <a:r>
                        <a:rPr lang="ru-RU" sz="1300" b="1" baseline="0" dirty="0" smtClean="0"/>
                        <a:t> </a:t>
                      </a:r>
                      <a:r>
                        <a:rPr lang="ru-RU" sz="1300" b="1" dirty="0" smtClean="0"/>
                        <a:t>в районы Крайнего Севера и приравненных к ним местностях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9984" marR="89984" marT="46775" marB="46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5975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2014 г.</a:t>
                      </a:r>
                      <a:b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(млн. руб.)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9984" marR="89984" marT="46775" marB="46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2015 г.</a:t>
                      </a:r>
                      <a:b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(млн. руб.)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9984" marR="89984" marT="46775" marB="46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98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208, 5</a:t>
                      </a:r>
                    </a:p>
                  </a:txBody>
                  <a:tcPr marL="89984" marR="89984" marT="46775" marB="467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262, 09</a:t>
                      </a:r>
                    </a:p>
                  </a:txBody>
                  <a:tcPr marL="89984" marR="89984" marT="46775" marB="467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809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/>
                        <a:t>Субсидии предоставляются</a:t>
                      </a:r>
                      <a:br>
                        <a:rPr lang="ru-RU" sz="1300" b="1" dirty="0" smtClean="0"/>
                      </a:br>
                      <a:r>
                        <a:rPr lang="ru-RU" sz="1300" b="1" dirty="0" smtClean="0"/>
                        <a:t>по ставке до 80 % от затрат на приобретение семян с учетом доставки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9984" marR="89984" marT="46775" marB="467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791" marB="46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134938" y="908050"/>
            <a:ext cx="8897937" cy="20891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 anchor="ctr"/>
          <a:lstStyle/>
          <a:p>
            <a:pPr algn="just">
              <a:defRPr/>
            </a:pPr>
            <a:r>
              <a:rPr lang="ru-RU" sz="1100" b="1" u="sng" dirty="0"/>
              <a:t>Нормативные правовые акты</a:t>
            </a:r>
          </a:p>
          <a:p>
            <a:pPr algn="just">
              <a:defRPr/>
            </a:pPr>
            <a:endParaRPr lang="ru-RU" sz="1100" b="1" dirty="0"/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100" dirty="0"/>
              <a:t>Постановление Правительства Российской Федерации от 12.12.2012 № 1295 «Об утверждении Правил предоставления и распределения субсидий из федерального бюджета бюджетам субъектов Российской Федерации на поддержку отдельных подотраслей растениеводства»,</a:t>
            </a:r>
          </a:p>
          <a:p>
            <a:pPr algn="just">
              <a:defRPr/>
            </a:pPr>
            <a:endParaRPr lang="ru-RU" sz="1100" dirty="0"/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100" dirty="0"/>
              <a:t>Приказ Минсельхоза России от 11.02.2015 № 46 «Об утверждении документов, предусмотренных Правилами предоставления и распределения субсидий из федерального бюджета бюджетам субъектов Российской Федерации на поддержку отдельных подотраслей растениеводства, утвержденными постановлением Правительства Российской Федерации от 12 декабря 2012 г. № 1295», зарегистрирован Минюстом 16.03.2015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100" dirty="0"/>
              <a:t>Приказ Минсельхоза России от 18.05.2015 № 196 «О внесении изменений в приказ Минсельхоза России от 11.02.2015  № 46». На регистрации а Минюсте России</a:t>
            </a:r>
          </a:p>
        </p:txBody>
      </p:sp>
    </p:spTree>
    <p:extLst>
      <p:ext uri="{BB962C8B-B14F-4D97-AF65-F5344CB8AC3E}">
        <p14:creationId xmlns:p14="http://schemas.microsoft.com/office/powerpoint/2010/main" val="399996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6914" name="Group 2"/>
          <p:cNvGraphicFramePr>
            <a:graphicFrameLocks noGrp="1"/>
          </p:cNvGraphicFramePr>
          <p:nvPr>
            <p:ph idx="4294967295"/>
          </p:nvPr>
        </p:nvGraphicFramePr>
        <p:xfrm>
          <a:off x="250825" y="1143000"/>
          <a:ext cx="2305050" cy="5192713"/>
        </p:xfrm>
        <a:graphic>
          <a:graphicData uri="http://schemas.openxmlformats.org/drawingml/2006/table">
            <a:tbl>
              <a:tblPr/>
              <a:tblGrid>
                <a:gridCol w="576759"/>
                <a:gridCol w="1728291"/>
              </a:tblGrid>
              <a:tr h="463927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4" marR="9000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млрд. руб.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4" marR="9000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0700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4" marR="90004" marT="46807" marB="4680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4" marR="90004" marT="46807" marB="4680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6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4" marR="90004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25,2</a:t>
                      </a:r>
                    </a:p>
                  </a:txBody>
                  <a:tcPr marL="90004" marR="90004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46806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4" marR="90004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4" marR="90004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114532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4" marR="90004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23,22*</a:t>
                      </a:r>
                    </a:p>
                  </a:txBody>
                  <a:tcPr marL="90004" marR="90004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46806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4" marR="90004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14,89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4" marR="90004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46806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4" marR="90004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24,77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4" marR="90004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46806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4" marR="90004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36,61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4" marR="90004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46806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4" marR="90004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36,04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4" marR="90004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46806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4" marR="90004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37,56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4" marR="90004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sp>
        <p:nvSpPr>
          <p:cNvPr id="10280" name="AutoShape 3"/>
          <p:cNvSpPr>
            <a:spLocks noChangeArrowheads="1"/>
          </p:cNvSpPr>
          <p:nvPr/>
        </p:nvSpPr>
        <p:spPr bwMode="auto">
          <a:xfrm>
            <a:off x="2627313" y="1143000"/>
            <a:ext cx="6364287" cy="53340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 anchor="ctr"/>
          <a:lstStyle/>
          <a:p>
            <a:pPr>
              <a:spcAft>
                <a:spcPct val="30000"/>
              </a:spcAft>
            </a:pPr>
            <a:endParaRPr lang="ru-RU" altLang="ru-RU" sz="1400"/>
          </a:p>
        </p:txBody>
      </p:sp>
      <p:sp>
        <p:nvSpPr>
          <p:cNvPr id="10281" name="AutoShape 3"/>
          <p:cNvSpPr>
            <a:spLocks noChangeArrowheads="1"/>
          </p:cNvSpPr>
          <p:nvPr/>
        </p:nvSpPr>
        <p:spPr bwMode="auto">
          <a:xfrm>
            <a:off x="90488" y="69850"/>
            <a:ext cx="8940800" cy="9826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pattFill prst="ltUpDiag">
                  <a:fgClr>
                    <a:srgbClr val="66FF66"/>
                  </a:fgClr>
                  <a:bgClr>
                    <a:srgbClr val="00CC00"/>
                  </a:bgClr>
                </a:patt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Оказание несвязанной  поддержки </a:t>
            </a:r>
          </a:p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сельскохозяйственным товаропроизводителям в области растениеводства</a:t>
            </a:r>
            <a:endParaRPr lang="ru-RU" altLang="ru-RU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2" name="Прямоугольник 3"/>
          <p:cNvSpPr>
            <a:spLocks noChangeArrowheads="1"/>
          </p:cNvSpPr>
          <p:nvPr/>
        </p:nvSpPr>
        <p:spPr bwMode="auto">
          <a:xfrm>
            <a:off x="4329113" y="1347788"/>
            <a:ext cx="2874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</a:pPr>
            <a:r>
              <a:rPr lang="ru-RU" altLang="ru-RU" b="1">
                <a:solidFill>
                  <a:srgbClr val="000000"/>
                </a:solidFill>
              </a:rPr>
              <a:t>Индикаторный показатель</a:t>
            </a:r>
          </a:p>
        </p:txBody>
      </p:sp>
      <p:sp>
        <p:nvSpPr>
          <p:cNvPr id="10283" name="Прямоугольник 7"/>
          <p:cNvSpPr>
            <a:spLocks noChangeArrowheads="1"/>
          </p:cNvSpPr>
          <p:nvPr/>
        </p:nvSpPr>
        <p:spPr bwMode="auto">
          <a:xfrm>
            <a:off x="2627313" y="2060575"/>
            <a:ext cx="295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rgbClr val="000000"/>
                </a:solidFill>
              </a:rPr>
              <a:t>в 2013-2014 гг. - </a:t>
            </a:r>
            <a:r>
              <a:rPr lang="ru-RU" altLang="ru-RU" sz="1600" b="1" u="sng">
                <a:solidFill>
                  <a:srgbClr val="000000"/>
                </a:solidFill>
              </a:rPr>
              <a:t>коэффициент интенсивности использования посевных площадей</a:t>
            </a:r>
            <a:endParaRPr lang="ru-RU" altLang="ru-RU" sz="1600" b="1">
              <a:solidFill>
                <a:srgbClr val="FFFFFF"/>
              </a:solidFill>
            </a:endParaRPr>
          </a:p>
        </p:txBody>
      </p:sp>
      <p:sp>
        <p:nvSpPr>
          <p:cNvPr id="10284" name="TextBox 9"/>
          <p:cNvSpPr txBox="1">
            <a:spLocks noChangeArrowheads="1"/>
          </p:cNvSpPr>
          <p:nvPr/>
        </p:nvSpPr>
        <p:spPr bwMode="auto">
          <a:xfrm>
            <a:off x="5888038" y="1890713"/>
            <a:ext cx="29432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600" b="1">
                <a:cs typeface="Times New Roman" pitchFamily="18" charset="0"/>
              </a:rPr>
              <a:t>с 2015 г. в соответствии с </a:t>
            </a:r>
          </a:p>
          <a:p>
            <a:pPr algn="ctr"/>
            <a:r>
              <a:rPr lang="ru-RU" altLang="ru-RU" sz="1600" b="1">
                <a:cs typeface="Times New Roman" pitchFamily="18" charset="0"/>
              </a:rPr>
              <a:t>*Постановлением № 999 </a:t>
            </a:r>
          </a:p>
          <a:p>
            <a:pPr algn="ctr"/>
            <a:r>
              <a:rPr lang="ru-RU" altLang="ru-RU" sz="1600" b="1">
                <a:cs typeface="Times New Roman" pitchFamily="18" charset="0"/>
              </a:rPr>
              <a:t>вводится – </a:t>
            </a:r>
            <a:r>
              <a:rPr lang="ru-RU" altLang="ru-RU" sz="1600" b="1" u="sng">
                <a:cs typeface="Times New Roman" pitchFamily="18" charset="0"/>
              </a:rPr>
              <a:t>сохранение посевных площадей сельскохозяйственных культур</a:t>
            </a:r>
          </a:p>
        </p:txBody>
      </p:sp>
      <p:sp>
        <p:nvSpPr>
          <p:cNvPr id="10285" name="TextBox 10"/>
          <p:cNvSpPr txBox="1">
            <a:spLocks noChangeArrowheads="1"/>
          </p:cNvSpPr>
          <p:nvPr/>
        </p:nvSpPr>
        <p:spPr bwMode="auto">
          <a:xfrm>
            <a:off x="2627313" y="3460750"/>
            <a:ext cx="63055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1800"/>
              <a:t>*</a:t>
            </a:r>
            <a:r>
              <a:rPr lang="ru-RU" altLang="ru-RU" sz="1400">
                <a:cs typeface="Times New Roman" pitchFamily="18" charset="0"/>
              </a:rPr>
              <a:t>Постановлением Правительства Российской Федерации от 30.09.2014 г. № 999 «О формировании, предоставлении и распределении субсидий из федерального бюджета бюджетам субъектов Российской Федерации» утверждены Правила формирования, предоставления и распределения субсидий из федерального бюджета бюджетам субъектов Российской Федерации предусматривающие установление показателя результативности использования субсидий, соответствующего целевым показателям и индикаторам государственных программ Российской Федерации…, </a:t>
            </a:r>
          </a:p>
          <a:p>
            <a:pPr algn="just"/>
            <a:r>
              <a:rPr lang="ru-RU" altLang="ru-RU" sz="1400">
                <a:cs typeface="Times New Roman" pitchFamily="18" charset="0"/>
              </a:rPr>
              <a:t>а также установлена </a:t>
            </a:r>
            <a:r>
              <a:rPr lang="ru-RU" altLang="ru-RU" sz="1400" u="sng">
                <a:solidFill>
                  <a:srgbClr val="FF0000"/>
                </a:solidFill>
                <a:cs typeface="Times New Roman" pitchFamily="18" charset="0"/>
              </a:rPr>
              <a:t>безусловная ответственность субъектов Российской Федерации за невыполнение показателя</a:t>
            </a:r>
            <a:r>
              <a:rPr lang="ru-RU" altLang="ru-RU" sz="1400">
                <a:cs typeface="Times New Roman" pitchFamily="18" charset="0"/>
              </a:rPr>
              <a:t>, предусматривающая возврат полученных средств федерального бюджета в объеме, пропорциональном невыполненным обязательствам, за счет регионального бюджета. </a:t>
            </a:r>
          </a:p>
          <a:p>
            <a:endParaRPr lang="ru-RU" altLang="ru-RU" sz="1800"/>
          </a:p>
        </p:txBody>
      </p:sp>
      <p:sp>
        <p:nvSpPr>
          <p:cNvPr id="10286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b="1">
              <a:solidFill>
                <a:srgbClr val="800000"/>
              </a:solidFill>
            </a:endParaRPr>
          </a:p>
        </p:txBody>
      </p:sp>
      <p:sp>
        <p:nvSpPr>
          <p:cNvPr id="10287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5143234C-F45B-45D3-839D-FD6CACA4D91F}" type="slidenum">
              <a:rPr lang="ru-RU" altLang="ru-RU" sz="1200" b="1">
                <a:solidFill>
                  <a:srgbClr val="006600"/>
                </a:solidFill>
              </a:rPr>
              <a:pPr algn="ctr"/>
              <a:t>33</a:t>
            </a:fld>
            <a:endParaRPr lang="ru-RU" altLang="ru-RU" sz="1200" b="1">
              <a:solidFill>
                <a:srgbClr val="006600"/>
              </a:solidFill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10289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57963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90" name="Rectangle 12"/>
          <p:cNvSpPr>
            <a:spLocks noChangeArrowheads="1"/>
          </p:cNvSpPr>
          <p:nvPr/>
        </p:nvSpPr>
        <p:spPr bwMode="auto">
          <a:xfrm>
            <a:off x="1835150" y="6592888"/>
            <a:ext cx="5389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>
                <a:solidFill>
                  <a:srgbClr val="006600"/>
                </a:solidFill>
              </a:rPr>
              <a:t>МИНИСТЕРСТВО СЕЛЬСКОГО ХОЗЯЙСТВА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07034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/>
          <p:cNvSpPr>
            <a:spLocks noChangeArrowheads="1"/>
          </p:cNvSpPr>
          <p:nvPr/>
        </p:nvSpPr>
        <p:spPr bwMode="auto">
          <a:xfrm>
            <a:off x="250825" y="1143000"/>
            <a:ext cx="8740775" cy="53340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ru-RU" altLang="ru-RU" sz="1200" b="1" u="sng"/>
              <a:t>Нормативно правовые акты:</a:t>
            </a:r>
          </a:p>
          <a:p>
            <a:pPr algn="just"/>
            <a:r>
              <a:rPr lang="ru-RU" altLang="ru-RU" sz="1200" b="1"/>
              <a:t>Постановление Правительства Российской Федерации от 27 декабря 2012 г. № 1431 «Правила предоставления и распределения субсидий из федерального бюджета бюджетам субъектов Российской Федерации на оказание несвязанной поддержки сельскохозяйственным товаропроизводителям в области растениеводства».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altLang="ru-RU" sz="1200" b="1" u="sng"/>
              <a:t>Нормативно правовые акты изданные Минсельхозом России во исполнении постановления РФ № 1431:</a:t>
            </a:r>
          </a:p>
          <a:p>
            <a:pPr algn="just"/>
            <a:r>
              <a:rPr lang="ru-RU" altLang="ru-RU" sz="1200" b="1"/>
              <a:t>Приказ Минсельхоза России от 11.01.2013 № 4 «Об установлении минимальной ставки субсидии на 1 гектар посевной площади сельскохозяйственных культур в Российской Федерации».</a:t>
            </a:r>
          </a:p>
          <a:p>
            <a:pPr algn="just"/>
            <a:endParaRPr lang="ru-RU" altLang="ru-RU" sz="800" b="1"/>
          </a:p>
          <a:p>
            <a:pPr algn="just"/>
            <a:r>
              <a:rPr lang="ru-RU" altLang="ru-RU" sz="1200" b="1"/>
              <a:t>Приказ Минсельхоза России от 11.01.2013 № 5 «Об утверждении Методики расчета показателя почвенного плодородия в субъекте Российской Федерации».</a:t>
            </a:r>
          </a:p>
          <a:p>
            <a:pPr algn="just"/>
            <a:endParaRPr lang="ru-RU" altLang="ru-RU" sz="800" b="1"/>
          </a:p>
          <a:p>
            <a:pPr algn="just"/>
            <a:r>
              <a:rPr lang="ru-RU" altLang="ru-RU" sz="1200" b="1"/>
              <a:t>Приказ Минсельхоза России от 11.01.2013 № 6 «Об утверждении коэффициентов перевода в зерновые единицы сельскохозяйственных культур».</a:t>
            </a:r>
          </a:p>
          <a:p>
            <a:pPr algn="ctr"/>
            <a:r>
              <a:rPr lang="ru-RU" altLang="ru-RU" sz="1200" b="1" u="sng"/>
              <a:t>Расчет ставки субсидий определяется исходя из:</a:t>
            </a:r>
          </a:p>
          <a:p>
            <a:r>
              <a:rPr lang="ru-RU" altLang="ru-RU" sz="1200" b="1">
                <a:solidFill>
                  <a:srgbClr val="FF0000"/>
                </a:solidFill>
              </a:rPr>
              <a:t>- </a:t>
            </a:r>
            <a:r>
              <a:rPr lang="ru-RU" altLang="ru-RU" sz="1200" b="1" u="sng">
                <a:solidFill>
                  <a:srgbClr val="FF0000"/>
                </a:solidFill>
              </a:rPr>
              <a:t>минимальной ставки субсидии</a:t>
            </a:r>
            <a:r>
              <a:rPr lang="ru-RU" altLang="ru-RU" sz="1200" b="1"/>
              <a:t> </a:t>
            </a:r>
            <a:r>
              <a:rPr lang="ru-RU" altLang="ru-RU" sz="1200"/>
              <a:t>на 1 гектар посевной площади в Российской Федерации </a:t>
            </a:r>
            <a:r>
              <a:rPr lang="ru-RU" altLang="ru-RU" sz="1200" i="1"/>
              <a:t>(60% от выделенных финансовых средств)</a:t>
            </a:r>
            <a:r>
              <a:rPr lang="ru-RU" altLang="ru-RU" sz="1200"/>
              <a:t> – </a:t>
            </a:r>
            <a:r>
              <a:rPr lang="ru-RU" altLang="ru-RU" sz="1200" b="1"/>
              <a:t>эта сумма определяется всем регионам одинаково и распределяется пропорционально по всем субъектам Российской Федерации в зависимости от посевных площадей;</a:t>
            </a:r>
          </a:p>
          <a:p>
            <a:r>
              <a:rPr lang="ru-RU" altLang="ru-RU" sz="1200" b="1"/>
              <a:t> - </a:t>
            </a:r>
            <a:r>
              <a:rPr lang="ru-RU" altLang="ru-RU" sz="1200" b="1" u="sng">
                <a:solidFill>
                  <a:srgbClr val="FF0000"/>
                </a:solidFill>
              </a:rPr>
              <a:t>коэффициента интенсивности использования посевных площадей</a:t>
            </a:r>
            <a:r>
              <a:rPr lang="ru-RU" altLang="ru-RU" sz="1200">
                <a:solidFill>
                  <a:srgbClr val="FF0000"/>
                </a:solidFill>
              </a:rPr>
              <a:t> </a:t>
            </a:r>
            <a:r>
              <a:rPr lang="ru-RU" altLang="ru-RU" sz="1200"/>
              <a:t>определяется исходя из объема производства продукции растениеводства переведенную в зерновые единицы в среднем за 5 лет, предшествующих текущему году рассчитанную на 1 га посевной площади по данным Росстата;</a:t>
            </a:r>
          </a:p>
          <a:p>
            <a:r>
              <a:rPr lang="ru-RU" altLang="ru-RU" sz="1200" b="1"/>
              <a:t>- </a:t>
            </a:r>
            <a:r>
              <a:rPr lang="ru-RU" altLang="ru-RU" sz="1200" b="1" u="sng">
                <a:solidFill>
                  <a:srgbClr val="FF0000"/>
                </a:solidFill>
              </a:rPr>
              <a:t>показатель почвенного плодородия почв</a:t>
            </a:r>
            <a:r>
              <a:rPr lang="ru-RU" altLang="ru-RU" sz="1200">
                <a:solidFill>
                  <a:srgbClr val="FF0000"/>
                </a:solidFill>
              </a:rPr>
              <a:t> </a:t>
            </a:r>
            <a:r>
              <a:rPr lang="ru-RU" altLang="ru-RU" sz="1200"/>
              <a:t>в субъекте Российской Федерации, рассчитывается на основании результатов государственного учета показателей состояния плодородия земель сельхозназначения учитывающий содержание гумуса, кислотность, содержание фосфора и калия в почве </a:t>
            </a:r>
            <a:r>
              <a:rPr lang="ru-RU" altLang="ru-RU" sz="1200" i="1"/>
              <a:t>(40% от выделенных финансовых средств)</a:t>
            </a:r>
            <a:r>
              <a:rPr lang="ru-RU" altLang="ru-RU" sz="1200"/>
              <a:t>. </a:t>
            </a:r>
          </a:p>
          <a:p>
            <a:pPr algn="ctr"/>
            <a:endParaRPr lang="ru-RU" altLang="ru-RU" sz="1200" b="1">
              <a:solidFill>
                <a:srgbClr val="FF0000"/>
              </a:solidFill>
            </a:endParaRPr>
          </a:p>
          <a:p>
            <a:pPr algn="ctr"/>
            <a:r>
              <a:rPr lang="ru-RU" altLang="ru-RU" sz="1200" b="1">
                <a:solidFill>
                  <a:srgbClr val="FF0000"/>
                </a:solidFill>
              </a:rPr>
              <a:t>Базовая ставка на 1 га посевной площади с учетом федерального и регионального бюджетов составила:</a:t>
            </a:r>
          </a:p>
          <a:p>
            <a:pPr algn="ctr"/>
            <a:r>
              <a:rPr lang="ru-RU" altLang="ru-RU" sz="1200" b="1">
                <a:solidFill>
                  <a:srgbClr val="FF0000"/>
                </a:solidFill>
              </a:rPr>
              <a:t>- в 2013 г. – 500,9 руб.; </a:t>
            </a:r>
          </a:p>
          <a:p>
            <a:pPr algn="ctr"/>
            <a:r>
              <a:rPr lang="ru-RU" altLang="ru-RU" sz="1200" b="1">
                <a:solidFill>
                  <a:srgbClr val="FF0000"/>
                </a:solidFill>
              </a:rPr>
              <a:t>- в 2014 г. – 322,5 руб.;</a:t>
            </a:r>
          </a:p>
          <a:p>
            <a:pPr algn="ctr"/>
            <a:r>
              <a:rPr lang="ru-RU" altLang="ru-RU" sz="1200" b="1">
                <a:solidFill>
                  <a:srgbClr val="FF0000"/>
                </a:solidFill>
              </a:rPr>
              <a:t>- в 2015 г. – 493,5 руб.</a:t>
            </a: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90488" y="69850"/>
            <a:ext cx="8940800" cy="9826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pattFill prst="ltUpDiag">
                  <a:fgClr>
                    <a:srgbClr val="66FF66"/>
                  </a:fgClr>
                  <a:bgClr>
                    <a:srgbClr val="00CC00"/>
                  </a:bgClr>
                </a:patt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2000" b="1">
                <a:solidFill>
                  <a:schemeClr val="bg1"/>
                </a:solidFill>
              </a:rPr>
              <a:t>Распределение субсидий на оказание несвязанной  поддержки сельскохозяйственным товаропроизводителям в области растениеводства бюджетам субъектов Российской Федерации </a:t>
            </a:r>
            <a:endParaRPr lang="ru-RU" alt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b="1">
              <a:solidFill>
                <a:srgbClr val="800000"/>
              </a:solidFill>
            </a:endParaRPr>
          </a:p>
        </p:txBody>
      </p:sp>
      <p:sp>
        <p:nvSpPr>
          <p:cNvPr id="11269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E67B3308-4AF4-40E1-9BE7-B1E98F8D4493}" type="slidenum">
              <a:rPr lang="ru-RU" altLang="ru-RU" sz="1200" b="1">
                <a:solidFill>
                  <a:srgbClr val="006600"/>
                </a:solidFill>
              </a:rPr>
              <a:pPr algn="ctr"/>
              <a:t>34</a:t>
            </a:fld>
            <a:endParaRPr lang="ru-RU" altLang="ru-RU" sz="1200" b="1">
              <a:solidFill>
                <a:srgbClr val="006600"/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11271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57963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2" name="Rectangle 12"/>
          <p:cNvSpPr>
            <a:spLocks noChangeArrowheads="1"/>
          </p:cNvSpPr>
          <p:nvPr/>
        </p:nvSpPr>
        <p:spPr bwMode="auto">
          <a:xfrm>
            <a:off x="1835150" y="6592888"/>
            <a:ext cx="5389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>
                <a:solidFill>
                  <a:srgbClr val="006600"/>
                </a:solidFill>
              </a:rPr>
              <a:t>МИНИСТЕРСТВО СЕЛЬСКОГО ХОЗЯЙСТВА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01023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50825" y="115888"/>
            <a:ext cx="8666163" cy="792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0" rIns="1800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n-lt"/>
              </a:rPr>
              <a:t>Государственная поддержка развития садоводства</a:t>
            </a:r>
            <a:endParaRPr lang="en-US" altLang="ru-RU" sz="24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34938" y="1052513"/>
            <a:ext cx="8897937" cy="5040312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 anchor="ctr"/>
          <a:lstStyle/>
          <a:p>
            <a:pPr algn="just">
              <a:defRPr/>
            </a:pPr>
            <a:r>
              <a:rPr lang="ru-RU" sz="1400" b="1" u="sng" dirty="0"/>
              <a:t>Нормативные правовые акты</a:t>
            </a:r>
          </a:p>
          <a:p>
            <a:pPr algn="just">
              <a:defRPr/>
            </a:pPr>
            <a:endParaRPr lang="ru-RU" sz="800" b="1" dirty="0"/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400" b="1" dirty="0"/>
              <a:t>Постановление Правительства Российской Федерации от 12.12.2012 № 1295 </a:t>
            </a:r>
            <a:r>
              <a:rPr lang="ru-RU" sz="1400" dirty="0"/>
              <a:t>«Об утверждении Правил предоставления и распределения субсидий из федерального бюджета бюджетам субъектов Российской Федерации на поддержку отдельных подотраслей растениеводства»,</a:t>
            </a:r>
          </a:p>
          <a:p>
            <a:pPr algn="just">
              <a:defRPr/>
            </a:pPr>
            <a:endParaRPr lang="ru-RU" sz="800" dirty="0"/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400" b="1" dirty="0"/>
              <a:t>Приказ Минсельхоза России от 11.02.2015 № 46</a:t>
            </a:r>
            <a:r>
              <a:rPr lang="ru-RU" sz="1400" dirty="0"/>
              <a:t> «Об утверждении документов, предусмотренных Правилами предоставления и распределения субсидий из федерального бюджета бюджетам субъектов Российской Федерации на поддержку отдельных подотраслей растениеводства, утвержденными постановлением Правительства Российской Федерации от 12 декабря 2012 г. № 1295», зарегистрирован Минюстом 16.03.2015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400" b="1" dirty="0"/>
              <a:t>Приказ Минсельхоза России от 18.05.2015 № 196 </a:t>
            </a:r>
            <a:r>
              <a:rPr lang="ru-RU" sz="1400" dirty="0"/>
              <a:t>«О внесении изменений в приказ Минсельхоза России от 11.02.2015  № 46»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400" b="1" dirty="0"/>
              <a:t>Постановление Правительства Российской Федерации от 14.07.2012 № 717 </a:t>
            </a:r>
            <a:r>
              <a:rPr lang="ru-RU" sz="1400" dirty="0"/>
              <a:t>«О Государственной программе развития сельского хозяйства и регулирования рынков сельскохозяйственной продукции, сырья и продовольствия на 2013 - 2020 годы» ( с изм. в </a:t>
            </a:r>
            <a:r>
              <a:rPr lang="ru-RU" sz="1400" dirty="0" err="1"/>
              <a:t>ред.от</a:t>
            </a:r>
            <a:r>
              <a:rPr lang="ru-RU" sz="1400" dirty="0"/>
              <a:t> 19.12.2014 № 1421)</a:t>
            </a:r>
          </a:p>
          <a:p>
            <a:pPr algn="just">
              <a:defRPr/>
            </a:pPr>
            <a:endParaRPr lang="ru-RU" sz="1400" dirty="0"/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400" b="1" dirty="0"/>
              <a:t>Постановление Правительства Российской Федерации от 28.12.2012  № 1460 </a:t>
            </a:r>
            <a:r>
              <a:rPr lang="ru-RU" sz="1400" dirty="0"/>
              <a:t>«Об утверждении правил предоставления и распределения субсидий из федерального бюджета бюджетам субъектов Российской Федерации на возмещение части затрат на уплату процентов по кредитам, полученным в российских кредитных организациях, и займам, полученным в сельскохозяйственных кредитных потребительских кооперативах»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endParaRPr lang="ru-RU" sz="1400" dirty="0"/>
          </a:p>
        </p:txBody>
      </p:sp>
      <p:cxnSp>
        <p:nvCxnSpPr>
          <p:cNvPr id="12292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57963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3" name="Rectangle 12"/>
          <p:cNvSpPr>
            <a:spLocks noChangeArrowheads="1"/>
          </p:cNvSpPr>
          <p:nvPr/>
        </p:nvSpPr>
        <p:spPr bwMode="auto">
          <a:xfrm>
            <a:off x="755650" y="6592888"/>
            <a:ext cx="9761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</a:p>
          <a:p>
            <a:endParaRPr lang="ru-RU" altLang="ru-RU" sz="1200">
              <a:solidFill>
                <a:srgbClr val="006600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sp>
        <p:nvSpPr>
          <p:cNvPr id="12295" name="Oval 8"/>
          <p:cNvSpPr>
            <a:spLocks noChangeArrowheads="1"/>
          </p:cNvSpPr>
          <p:nvPr/>
        </p:nvSpPr>
        <p:spPr bwMode="auto">
          <a:xfrm>
            <a:off x="8672513" y="6605588"/>
            <a:ext cx="244475" cy="249237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b="1">
              <a:solidFill>
                <a:srgbClr val="800000"/>
              </a:solidFill>
            </a:endParaRPr>
          </a:p>
        </p:txBody>
      </p:sp>
      <p:sp>
        <p:nvSpPr>
          <p:cNvPr id="12296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6D449D1C-8CC5-4E95-BA00-31402BFBE50D}" type="slidenum">
              <a:rPr lang="ru-RU" altLang="ru-RU" sz="1400" b="1">
                <a:solidFill>
                  <a:srgbClr val="006600"/>
                </a:solidFill>
              </a:rPr>
              <a:pPr algn="ctr"/>
              <a:t>35</a:t>
            </a:fld>
            <a:endParaRPr lang="ru-RU" altLang="ru-RU" sz="1400" b="1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4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3"/>
          <p:cNvSpPr>
            <a:spLocks noChangeArrowheads="1"/>
          </p:cNvSpPr>
          <p:nvPr/>
        </p:nvSpPr>
        <p:spPr bwMode="auto">
          <a:xfrm>
            <a:off x="220663" y="908050"/>
            <a:ext cx="8682037" cy="50419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 anchor="ctr"/>
          <a:lstStyle/>
          <a:p>
            <a:pPr>
              <a:spcAft>
                <a:spcPct val="30000"/>
              </a:spcAft>
            </a:pPr>
            <a:endParaRPr lang="ru-RU" sz="1400">
              <a:cs typeface="Calibri" pitchFamily="34" charset="0"/>
            </a:endParaRP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90488" y="69850"/>
            <a:ext cx="8940800" cy="695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pattFill prst="ltUpDiag">
                  <a:fgClr>
                    <a:srgbClr val="66FF66"/>
                  </a:fgClr>
                  <a:bgClr>
                    <a:srgbClr val="00CC00"/>
                  </a:bgClr>
                </a:patt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cs typeface="Calibri" pitchFamily="34" charset="0"/>
              </a:rPr>
              <a:t>Постановление Правительства Российской Федерации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cs typeface="Calibri" pitchFamily="34" charset="0"/>
              </a:rPr>
              <a:t>от 30.09.2014 г. № 999 </a:t>
            </a:r>
            <a:endParaRPr lang="ru-RU" sz="2400" b="1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3316" name="TextBox 10"/>
          <p:cNvSpPr txBox="1">
            <a:spLocks noChangeArrowheads="1"/>
          </p:cNvSpPr>
          <p:nvPr/>
        </p:nvSpPr>
        <p:spPr bwMode="auto">
          <a:xfrm>
            <a:off x="360363" y="1341438"/>
            <a:ext cx="840105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1600" b="1">
                <a:cs typeface="Times New Roman" pitchFamily="18" charset="0"/>
              </a:rPr>
              <a:t>Постановлением Правительства Российской Федерации от 30.09.2014 г. № 999 </a:t>
            </a:r>
          </a:p>
          <a:p>
            <a:pPr algn="just">
              <a:lnSpc>
                <a:spcPct val="150000"/>
              </a:lnSpc>
            </a:pPr>
            <a:r>
              <a:rPr lang="ru-RU" sz="1600" b="1">
                <a:cs typeface="Times New Roman" pitchFamily="18" charset="0"/>
              </a:rPr>
              <a:t>«О формировании, предоставлении и распределении субсидий из федерального бюджета бюджетам субъектов Российской Федерации» утверждены Правила формирования, предоставления и распределения субсидий из федерального бюджета бюджетам субъектов Российской Федерации предусматривающие установление показателя результативности использования субсидий, соответствующего целевым показателям и индикаторам государственных программ Российской Федерации…, а также установлена </a:t>
            </a:r>
            <a:r>
              <a:rPr lang="ru-RU" sz="1600" b="1" u="sng">
                <a:solidFill>
                  <a:srgbClr val="FF0000"/>
                </a:solidFill>
                <a:cs typeface="Times New Roman" pitchFamily="18" charset="0"/>
              </a:rPr>
              <a:t>безусловная ответственность субъектов Российской Федерации за невыполнение показателя</a:t>
            </a:r>
            <a:r>
              <a:rPr lang="ru-RU" sz="1600" b="1">
                <a:cs typeface="Times New Roman" pitchFamily="18" charset="0"/>
              </a:rPr>
              <a:t>, предусматривающая возврат полученных средств федерального бюджета в объеме, пропорциональном невыполненным обязательствам, за счет регионального бюджета. </a:t>
            </a:r>
          </a:p>
          <a:p>
            <a:endParaRPr lang="ru-RU" sz="2000" b="1"/>
          </a:p>
        </p:txBody>
      </p:sp>
      <p:sp>
        <p:nvSpPr>
          <p:cNvPr id="13317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b="1">
              <a:solidFill>
                <a:srgbClr val="800000"/>
              </a:solidFill>
            </a:endParaRPr>
          </a:p>
        </p:txBody>
      </p:sp>
      <p:sp>
        <p:nvSpPr>
          <p:cNvPr id="13318" name="Номер слайда 5"/>
          <p:cNvSpPr>
            <a:spLocks/>
          </p:cNvSpPr>
          <p:nvPr/>
        </p:nvSpPr>
        <p:spPr bwMode="auto">
          <a:xfrm>
            <a:off x="8582025" y="6640513"/>
            <a:ext cx="47783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6FF0D429-2113-4365-AB2A-71BE11F421D0}" type="slidenum">
              <a:rPr lang="ru-RU" altLang="ru-RU" sz="1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pPr algn="ctr"/>
              <a:t>36</a:t>
            </a:fld>
            <a:endParaRPr lang="ru-RU" altLang="ru-RU" sz="1200" b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13320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24625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1" name="Rectangle 12"/>
          <p:cNvSpPr>
            <a:spLocks noChangeArrowheads="1"/>
          </p:cNvSpPr>
          <p:nvPr/>
        </p:nvSpPr>
        <p:spPr bwMode="auto">
          <a:xfrm>
            <a:off x="1042988" y="6592888"/>
            <a:ext cx="7453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24892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>
              <a:solidFill>
                <a:srgbClr val="800000"/>
              </a:solidFill>
            </a:endParaRPr>
          </a:p>
        </p:txBody>
      </p:sp>
      <p:sp>
        <p:nvSpPr>
          <p:cNvPr id="14339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ECC7203D-8A83-4BD8-8281-F1B76928725C}" type="slidenum">
              <a:rPr lang="ru-RU" b="1">
                <a:solidFill>
                  <a:srgbClr val="006600"/>
                </a:solidFill>
              </a:rPr>
              <a:pPr algn="ctr"/>
              <a:t>37</a:t>
            </a:fld>
            <a:endParaRPr lang="ru-RU" b="1">
              <a:solidFill>
                <a:srgbClr val="006600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14341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57963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2" name="Rectangle 12"/>
          <p:cNvSpPr>
            <a:spLocks noChangeArrowheads="1"/>
          </p:cNvSpPr>
          <p:nvPr/>
        </p:nvSpPr>
        <p:spPr bwMode="auto">
          <a:xfrm>
            <a:off x="1042988" y="6592888"/>
            <a:ext cx="7646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</a:p>
        </p:txBody>
      </p:sp>
      <p:sp>
        <p:nvSpPr>
          <p:cNvPr id="14343" name="Line 1008"/>
          <p:cNvSpPr>
            <a:spLocks noChangeShapeType="1"/>
          </p:cNvSpPr>
          <p:nvPr/>
        </p:nvSpPr>
        <p:spPr bwMode="auto">
          <a:xfrm>
            <a:off x="4718050" y="4730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4" name="Line 909"/>
          <p:cNvSpPr>
            <a:spLocks noChangeShapeType="1"/>
          </p:cNvSpPr>
          <p:nvPr/>
        </p:nvSpPr>
        <p:spPr bwMode="auto">
          <a:xfrm>
            <a:off x="4718050" y="15525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5" name="AutoShape 3"/>
          <p:cNvSpPr>
            <a:spLocks noChangeArrowheads="1"/>
          </p:cNvSpPr>
          <p:nvPr/>
        </p:nvSpPr>
        <p:spPr bwMode="auto">
          <a:xfrm>
            <a:off x="165100" y="206375"/>
            <a:ext cx="8753475" cy="1081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5475288" algn="l"/>
                <a:tab pos="6003925" algn="l"/>
              </a:tabLst>
            </a:pPr>
            <a:r>
              <a:rPr lang="ru-RU" alt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Меры государственной поддержки на развитие садоводства </a:t>
            </a:r>
          </a:p>
          <a:p>
            <a:pPr algn="ctr">
              <a:tabLst>
                <a:tab pos="5475288" algn="l"/>
                <a:tab pos="6003925" algn="l"/>
              </a:tabLst>
            </a:pPr>
            <a:r>
              <a:rPr lang="ru-RU" alt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рамках реализации Государственной программы развития сельского хозяйства и регулирования рынков сельскохозяйственной продукции, сырья и продовольствия </a:t>
            </a:r>
          </a:p>
          <a:p>
            <a:pPr algn="ctr">
              <a:tabLst>
                <a:tab pos="5475288" algn="l"/>
                <a:tab pos="6003925" algn="l"/>
              </a:tabLst>
            </a:pPr>
            <a:r>
              <a:rPr lang="ru-RU" alt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2013 – 2020 годы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0825" y="1412875"/>
            <a:ext cx="8634413" cy="5040313"/>
          </a:xfrm>
          <a:prstGeom prst="roundRect">
            <a:avLst/>
          </a:prstGeom>
          <a:solidFill>
            <a:srgbClr val="99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Возмещение части затрат на закладку и уход за многолетними плодовыми и ягодными насаждениями, виноградниками, на раскорчевку выбывших из эксплуатации старых садов и рекультивацию раскорчеванных площадей:</a:t>
            </a:r>
          </a:p>
          <a:p>
            <a:pPr algn="just" eaLnBrk="0" hangingPunct="0">
              <a:spcBef>
                <a:spcPct val="20000"/>
              </a:spcBef>
              <a:buFontTx/>
              <a:buChar char="-"/>
              <a:defRPr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закладка многолетних плодовых и ягодных кустарниковых насаждений, хмельников (ставка субсидии -  </a:t>
            </a:r>
          </a:p>
          <a:p>
            <a:pPr algn="just" eaLnBrk="0" hangingPunct="0">
              <a:spcBef>
                <a:spcPct val="20000"/>
              </a:spcBef>
              <a:buFontTx/>
              <a:buChar char="-"/>
              <a:defRPr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53940 рублей на 1 га; для КФО – 107460 рублей на 1 га; для ДФО – 78000 рублей на 1 га</a:t>
            </a:r>
          </a:p>
          <a:p>
            <a:pPr algn="just" eaLnBrk="0" hangingPunct="0">
              <a:spcBef>
                <a:spcPct val="20000"/>
              </a:spcBef>
              <a:buFontTx/>
              <a:buChar char="-"/>
              <a:defRPr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закладка садов интенсивного типа (ставка субсидии 232540 рублей на 1 га; для КФО – 422820 рублей на 1 га; для ДФО – 281880 рублей на 1 га</a:t>
            </a:r>
          </a:p>
          <a:p>
            <a:pPr algn="just" eaLnBrk="0" hangingPunct="0">
              <a:spcBef>
                <a:spcPct val="20000"/>
              </a:spcBef>
              <a:buFontTx/>
              <a:buChar char="-"/>
              <a:defRPr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уход за многолетними плодовыми и ягодными кустарниковыми насаждениями, садами интенсивного типа, хмельниками до начала периода их товарного плодоношения, плодовыми и ягодными питомниками и чайными плантациями (ставка субсидии – 20764 рублей на 1 га; для КФО – 29460 рублей на 1 га; для ДФО – 23410 рублей на 1 га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2.Возмещение части затрат на уплату процентов по инвестиционным кредитам в размере 2/3 ставки рефинансирования Центрального Банка Российской Федерации: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 приобретение посадочного материала многолетних плодовых и ягодных насаждений;</a:t>
            </a:r>
          </a:p>
          <a:p>
            <a:pPr algn="just" eaLnBrk="0" hangingPunct="0">
              <a:spcBef>
                <a:spcPct val="20000"/>
              </a:spcBef>
              <a:buFontTx/>
              <a:buChar char="-"/>
              <a:defRPr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строительство и реконструкцию </a:t>
            </a:r>
            <a:r>
              <a:rPr lang="ru-RU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фруктохранилищ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0" hangingPunct="0">
              <a:spcBef>
                <a:spcPct val="20000"/>
              </a:spcBef>
              <a:buFontTx/>
              <a:buChar char="-"/>
              <a:defRPr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приобретение сельскохозяйственной техники для выращивания и технологического оборудования по хранению и переработке фруктов.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Возмещение 20% прямых понесенных затрат на создание и модернизацию объектов плодохранилищ, </a:t>
            </a:r>
            <a:r>
              <a:rPr lang="ru-RU" sz="1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селекционно</a:t>
            </a: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-семеноводческих (</a:t>
            </a:r>
            <a:r>
              <a:rPr lang="ru-RU" sz="1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питомниководческих</a:t>
            </a: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центров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Финансирование мероприятий НИОКР с 2017 года на разработку новых ресурсосберегающих технологий по выращиванию, хранению  многолетних плодовых и ягодных культур, на создание средств механизации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3995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"/>
          <p:cNvSpPr>
            <a:spLocks noChangeArrowheads="1"/>
          </p:cNvSpPr>
          <p:nvPr/>
        </p:nvSpPr>
        <p:spPr bwMode="auto">
          <a:xfrm>
            <a:off x="203200" y="134938"/>
            <a:ext cx="8763000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  <a:cs typeface="+mn-cs"/>
              </a:rPr>
              <a:t>Меры государственной поддержки развития садоводства</a:t>
            </a:r>
          </a:p>
        </p:txBody>
      </p:sp>
      <p:graphicFrame>
        <p:nvGraphicFramePr>
          <p:cNvPr id="25690" name="Group 90"/>
          <p:cNvGraphicFramePr>
            <a:graphicFrameLocks noGrp="1"/>
          </p:cNvGraphicFramePr>
          <p:nvPr/>
        </p:nvGraphicFramePr>
        <p:xfrm>
          <a:off x="2195513" y="765175"/>
          <a:ext cx="6726236" cy="5642112"/>
        </p:xfrm>
        <a:graphic>
          <a:graphicData uri="http://schemas.openxmlformats.org/drawingml/2006/table">
            <a:tbl>
              <a:tblPr/>
              <a:tblGrid>
                <a:gridCol w="2230875"/>
                <a:gridCol w="638978"/>
                <a:gridCol w="1398134"/>
                <a:gridCol w="1398134"/>
                <a:gridCol w="1060115"/>
              </a:tblGrid>
              <a:tr h="304757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Ставки субсидий, тыс. рублей/га: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50" marR="9145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15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marL="91450" marR="9145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2014 год</a:t>
                      </a:r>
                    </a:p>
                  </a:txBody>
                  <a:tcPr marL="91450" marR="9145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2015 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(кроме Республики Крым,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г. Севастополя, Амурской области)</a:t>
                      </a:r>
                    </a:p>
                  </a:txBody>
                  <a:tcPr marL="91450" marR="9145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2015 год (Республика Крым,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г. Севастополь)</a:t>
                      </a:r>
                    </a:p>
                  </a:txBody>
                  <a:tcPr marL="91450" marR="9145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 2015 год (Амурская  область)</a:t>
                      </a:r>
                    </a:p>
                  </a:txBody>
                  <a:tcPr marL="91450" marR="9145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584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 закладку:</a:t>
                      </a:r>
                    </a:p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многолетних плодовых и ягодных насаждений, хмельников, питомников ягодных культур и чайных плантаций </a:t>
                      </a:r>
                    </a:p>
                  </a:txBody>
                  <a:tcPr marL="91450" marR="9145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21,0</a:t>
                      </a:r>
                    </a:p>
                  </a:txBody>
                  <a:tcPr marL="91450" marR="9145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53,94</a:t>
                      </a:r>
                    </a:p>
                  </a:txBody>
                  <a:tcPr marL="91450" marR="9145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107,46</a:t>
                      </a:r>
                    </a:p>
                  </a:txBody>
                  <a:tcPr marL="91450" marR="9145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78,0</a:t>
                      </a:r>
                    </a:p>
                  </a:txBody>
                  <a:tcPr marL="91450" marR="9145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36"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плодовых питомников</a:t>
                      </a:r>
                    </a:p>
                  </a:txBody>
                  <a:tcPr marL="91450" marR="9145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21,0</a:t>
                      </a:r>
                    </a:p>
                  </a:txBody>
                  <a:tcPr marL="91450" marR="9145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200,0</a:t>
                      </a:r>
                    </a:p>
                  </a:txBody>
                  <a:tcPr marL="91450" marR="9145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264,0</a:t>
                      </a:r>
                    </a:p>
                  </a:txBody>
                  <a:tcPr marL="91450" marR="9145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231,0</a:t>
                      </a:r>
                    </a:p>
                  </a:txBody>
                  <a:tcPr marL="91450" marR="9145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36"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интенсивных садов</a:t>
                      </a:r>
                    </a:p>
                  </a:txBody>
                  <a:tcPr marL="91450" marR="9145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68,0</a:t>
                      </a:r>
                    </a:p>
                  </a:txBody>
                  <a:tcPr marL="91450" marR="9145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232,54</a:t>
                      </a:r>
                    </a:p>
                  </a:txBody>
                  <a:tcPr marL="91450" marR="9145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422,82</a:t>
                      </a:r>
                    </a:p>
                  </a:txBody>
                  <a:tcPr marL="91450" marR="9145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281,88</a:t>
                      </a:r>
                    </a:p>
                  </a:txBody>
                  <a:tcPr marL="91450" marR="9145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78888"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работы по уходу за многолетними плодовыми и ягодными насаждениями</a:t>
                      </a:r>
                    </a:p>
                  </a:txBody>
                  <a:tcPr marL="91450" marR="9145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2,3</a:t>
                      </a:r>
                    </a:p>
                  </a:txBody>
                  <a:tcPr marL="91450" marR="9145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20,764</a:t>
                      </a:r>
                    </a:p>
                  </a:txBody>
                  <a:tcPr marL="91450" marR="9145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29,46</a:t>
                      </a:r>
                    </a:p>
                  </a:txBody>
                  <a:tcPr marL="91450" marR="9145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23,41</a:t>
                      </a:r>
                    </a:p>
                  </a:txBody>
                  <a:tcPr marL="91450" marR="9145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Раскорчевка старых, вышедших из эксплуатации садов</a:t>
                      </a:r>
                    </a:p>
                  </a:txBody>
                  <a:tcPr marL="91450" marR="9145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7,67</a:t>
                      </a:r>
                    </a:p>
                  </a:txBody>
                  <a:tcPr marL="91450" marR="9145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18,19</a:t>
                      </a:r>
                    </a:p>
                  </a:txBody>
                  <a:tcPr marL="91450" marR="9145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50" marR="9145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50" marR="9145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2"/>
          <p:cNvGraphicFramePr>
            <a:graphicFrameLocks/>
          </p:cNvGraphicFramePr>
          <p:nvPr/>
        </p:nvGraphicFramePr>
        <p:xfrm>
          <a:off x="250825" y="1125538"/>
          <a:ext cx="1800225" cy="4795840"/>
        </p:xfrm>
        <a:graphic>
          <a:graphicData uri="http://schemas.openxmlformats.org/drawingml/2006/table">
            <a:tbl>
              <a:tblPr/>
              <a:tblGrid>
                <a:gridCol w="801730"/>
                <a:gridCol w="998495"/>
              </a:tblGrid>
              <a:tr h="5812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9956" marR="89956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млн. руб.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9956" marR="89956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5998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2014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9956" marR="89956" marT="46795" marB="467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418,8</a:t>
                      </a:r>
                    </a:p>
                  </a:txBody>
                  <a:tcPr marL="89956" marR="89956" marT="46795" marB="467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06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2015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9956" marR="89956" marT="46795" marB="467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2480,5</a:t>
                      </a:r>
                      <a:endParaRPr kumimoji="0" lang="ru-RU" alt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56" marR="89956" marT="46795" marB="467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998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2016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9956" marR="89956" marT="46795" marB="467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2115,9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потребность)</a:t>
                      </a:r>
                    </a:p>
                  </a:txBody>
                  <a:tcPr marL="89956" marR="89956" marT="46795" marB="467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029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2017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9956" marR="89956" marT="46795" marB="467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1857,6 </a:t>
                      </a: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(потребность</a:t>
                      </a: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89956" marR="89956" marT="46795" marB="467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029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2018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9956" marR="89956" marT="46795" marB="467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1617,1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(потребность)</a:t>
                      </a:r>
                      <a:endParaRPr kumimoji="0" lang="ru-RU" alt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56" marR="89956" marT="46795" marB="467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968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2019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9956" marR="89956" marT="46795" marB="467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2051,4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(потребность)</a:t>
                      </a:r>
                    </a:p>
                  </a:txBody>
                  <a:tcPr marL="89956" marR="89956" marT="46795" marB="467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06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9956" marR="89956" marT="46795" marB="467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2193,2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(потребность)</a:t>
                      </a:r>
                    </a:p>
                  </a:txBody>
                  <a:tcPr marL="89956" marR="89956" marT="46795" marB="467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5439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>
              <a:solidFill>
                <a:srgbClr val="800000"/>
              </a:solidFill>
            </a:endParaRPr>
          </a:p>
        </p:txBody>
      </p:sp>
      <p:sp>
        <p:nvSpPr>
          <p:cNvPr id="15440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1C03A1C2-5CE4-42A2-B2BB-796AB29EECDF}" type="slidenum">
              <a:rPr lang="ru-RU" sz="1200" b="1">
                <a:solidFill>
                  <a:srgbClr val="006600"/>
                </a:solidFill>
              </a:rPr>
              <a:pPr algn="ctr"/>
              <a:t>38</a:t>
            </a:fld>
            <a:endParaRPr lang="ru-RU" sz="1200" b="1">
              <a:solidFill>
                <a:srgbClr val="006600"/>
              </a:solidFill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15442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57963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43" name="Rectangle 12"/>
          <p:cNvSpPr>
            <a:spLocks noChangeArrowheads="1"/>
          </p:cNvSpPr>
          <p:nvPr/>
        </p:nvSpPr>
        <p:spPr bwMode="auto">
          <a:xfrm>
            <a:off x="1042988" y="6592888"/>
            <a:ext cx="7453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39782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Group 2"/>
          <p:cNvGraphicFramePr>
            <a:graphicFrameLocks noGrp="1"/>
          </p:cNvGraphicFramePr>
          <p:nvPr>
            <p:ph idx="4294967295"/>
          </p:nvPr>
        </p:nvGraphicFramePr>
        <p:xfrm>
          <a:off x="519113" y="3813175"/>
          <a:ext cx="8289925" cy="2560779"/>
        </p:xfrm>
        <a:graphic>
          <a:graphicData uri="http://schemas.openxmlformats.org/drawingml/2006/table">
            <a:tbl>
              <a:tblPr/>
              <a:tblGrid>
                <a:gridCol w="1133877"/>
                <a:gridCol w="1586031"/>
                <a:gridCol w="1657372"/>
                <a:gridCol w="1727645"/>
                <a:gridCol w="2185000"/>
              </a:tblGrid>
              <a:tr h="111972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3" marR="90003" marT="46782" marB="467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Плодохранилища</a:t>
                      </a:r>
                    </a:p>
                  </a:txBody>
                  <a:tcPr marL="90003" marR="90003" marT="46782" marB="467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Селекционно</a:t>
                      </a: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ru-RU" alt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семеноводчес</a:t>
                      </a: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-кие центры</a:t>
                      </a:r>
                    </a:p>
                  </a:txBody>
                  <a:tcPr marL="90003" marR="90003" marT="46782" marB="467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Овоще- и картофеле-хранилища</a:t>
                      </a:r>
                    </a:p>
                  </a:txBody>
                  <a:tcPr marL="90003" marR="90003" marT="46782" marB="467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Тепличные комплексы</a:t>
                      </a:r>
                    </a:p>
                  </a:txBody>
                  <a:tcPr marL="90003" marR="90003" marT="46782" marB="467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37372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791" marB="46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marL="90003" marR="90003" marT="46782" marB="467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8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3" marR="90003" marT="46782" marB="467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1228,3</a:t>
                      </a:r>
                    </a:p>
                  </a:txBody>
                  <a:tcPr marL="90003" marR="90003" marT="46782" marB="467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700,0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3" marR="90003" marT="46782" marB="467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1500,0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3" marR="90003" marT="46782" marB="467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3000,0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3" marR="90003" marT="46782" marB="467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3678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3" marR="90003" marT="46782" marB="467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1228,3</a:t>
                      </a:r>
                    </a:p>
                  </a:txBody>
                  <a:tcPr marL="90003" marR="90003" marT="46782" marB="467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961,1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3" marR="90003" marT="46782" marB="467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2000,0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3" marR="90003" marT="46782" marB="467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3041,0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3" marR="90003" marT="46782" marB="467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3678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2017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3" marR="90003" marT="46782" marB="467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2228,3</a:t>
                      </a:r>
                    </a:p>
                  </a:txBody>
                  <a:tcPr marL="90003" marR="90003" marT="46782" marB="467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722,6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3" marR="90003" marT="46782" marB="467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2500,0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3" marR="90003" marT="46782" marB="467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3097,2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3" marR="90003" marT="46782" marB="467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sp>
        <p:nvSpPr>
          <p:cNvPr id="16423" name="AutoShape 3"/>
          <p:cNvSpPr>
            <a:spLocks noChangeArrowheads="1"/>
          </p:cNvSpPr>
          <p:nvPr/>
        </p:nvSpPr>
        <p:spPr bwMode="auto">
          <a:xfrm>
            <a:off x="250825" y="1125538"/>
            <a:ext cx="8797925" cy="2519362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Новый вид господдержки</a:t>
            </a:r>
          </a:p>
          <a:p>
            <a:pPr algn="ctr"/>
            <a:r>
              <a:rPr lang="ru-RU" sz="1600" b="1"/>
              <a:t>Проект постановления Правительства Российской Федерации </a:t>
            </a:r>
          </a:p>
          <a:p>
            <a:pPr algn="ctr"/>
            <a:r>
              <a:rPr lang="ru-RU" sz="1600" b="1"/>
              <a:t>«Об утверждении Правил предоставления и распределения субсидий из федерального бюджета бюджетам субъектов Российской Федерации на возмещение части прямых понесенных затрат на создание и модернизацию объектов АПК» находится на согласовании в Минфине России и в Минэкономразвития России.</a:t>
            </a:r>
          </a:p>
          <a:p>
            <a:pPr algn="ctr"/>
            <a:endParaRPr lang="ru-RU" altLang="ru-RU" sz="700" b="1"/>
          </a:p>
          <a:p>
            <a:pPr algn="ctr"/>
            <a:r>
              <a:rPr lang="ru-RU" sz="1400"/>
              <a:t>Субсидии предоставляются на возмещение 20% прямых понесенных затрат на строительство и реконструкцию объектов плодохранилищ, овощехранилищ, картофелехранилищ, тепличных комплексов, селекционно-семеноводческих (питомниководческих) центров.</a:t>
            </a:r>
            <a:r>
              <a:rPr lang="ru-RU" altLang="ru-RU" sz="1400" b="1"/>
              <a:t> </a:t>
            </a:r>
          </a:p>
          <a:p>
            <a:pPr algn="ctr"/>
            <a:r>
              <a:rPr lang="ru-RU" altLang="ru-RU" sz="1400"/>
              <a:t>Субсидия не может быть источником финансового обеспечения возмещения расходов, связанных с проведением изыскательских работ, разработкой проектной документации, проведением экспертизы проектной документации и инфраструктуры.</a:t>
            </a:r>
            <a:endParaRPr lang="en-US" altLang="ru-RU" sz="1400"/>
          </a:p>
          <a:p>
            <a:pPr algn="ctr"/>
            <a:endParaRPr lang="ru-RU" sz="1600"/>
          </a:p>
          <a:p>
            <a:pPr algn="ctr"/>
            <a:endParaRPr lang="ru-RU" altLang="ru-RU" sz="800" b="1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250825" y="260350"/>
            <a:ext cx="8528050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0" rIns="1800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n-lt"/>
                <a:cs typeface="+mn-cs"/>
              </a:rPr>
              <a:t>Субсидирование создания и модернизации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+mn-lt"/>
                <a:cs typeface="+mn-cs"/>
              </a:rPr>
              <a:t>объектов АПК</a:t>
            </a:r>
            <a:endParaRPr lang="en-US" altLang="ru-RU" sz="2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6425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>
              <a:solidFill>
                <a:srgbClr val="800000"/>
              </a:solidFill>
            </a:endParaRPr>
          </a:p>
        </p:txBody>
      </p:sp>
      <p:sp>
        <p:nvSpPr>
          <p:cNvPr id="16426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540D01DA-EC45-4CF1-9819-76FA89AD53FE}" type="slidenum">
              <a:rPr lang="ru-RU" sz="1200" b="1">
                <a:solidFill>
                  <a:srgbClr val="006600"/>
                </a:solidFill>
              </a:rPr>
              <a:pPr algn="ctr"/>
              <a:t>39</a:t>
            </a:fld>
            <a:endParaRPr lang="ru-RU" sz="1200" b="1">
              <a:solidFill>
                <a:srgbClr val="006600"/>
              </a:solidFill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16428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57963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29" name="Rectangle 12"/>
          <p:cNvSpPr>
            <a:spLocks noChangeArrowheads="1"/>
          </p:cNvSpPr>
          <p:nvPr/>
        </p:nvSpPr>
        <p:spPr bwMode="auto">
          <a:xfrm>
            <a:off x="1042988" y="6592888"/>
            <a:ext cx="7453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18729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3"/>
          <p:cNvSpPr>
            <a:spLocks noChangeArrowheads="1"/>
          </p:cNvSpPr>
          <p:nvPr/>
        </p:nvSpPr>
        <p:spPr bwMode="auto">
          <a:xfrm>
            <a:off x="90488" y="69851"/>
            <a:ext cx="8940800" cy="6228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fontAlgn="ctr"/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Производство основных видов растениеводческой продукции</a:t>
            </a:r>
          </a:p>
          <a:p>
            <a:pPr algn="ctr" fontAlgn="ctr"/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в Российской Федерации на душу населения в 2014 году, кг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>
              <a:solidFill>
                <a:srgbClr val="800000"/>
              </a:solidFill>
            </a:endParaRPr>
          </a:p>
        </p:txBody>
      </p:sp>
      <p:sp>
        <p:nvSpPr>
          <p:cNvPr id="11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A641173E-C7BA-48CD-A1C0-E49D606EBBF0}" type="slidenum">
              <a:rPr lang="ru-RU" sz="1400" b="1">
                <a:solidFill>
                  <a:srgbClr val="006600"/>
                </a:solidFill>
                <a:latin typeface="+mn-lt"/>
              </a:rPr>
              <a:pPr algn="ctr"/>
              <a:t>4</a:t>
            </a:fld>
            <a:endParaRPr lang="ru-RU" sz="1400" b="1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14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57963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043608" y="6592888"/>
            <a:ext cx="74521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864221"/>
              </p:ext>
            </p:extLst>
          </p:nvPr>
        </p:nvGraphicFramePr>
        <p:xfrm>
          <a:off x="90487" y="764700"/>
          <a:ext cx="8940800" cy="5688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7204"/>
                <a:gridCol w="1289540"/>
                <a:gridCol w="997243"/>
                <a:gridCol w="992945"/>
                <a:gridCol w="928467"/>
                <a:gridCol w="928467"/>
                <a:gridCol w="928467"/>
                <a:gridCol w="928467"/>
              </a:tblGrid>
              <a:tr h="3667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</a:rPr>
                        <a:t>Наименование</a:t>
                      </a:r>
                    </a:p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</a:rPr>
                        <a:t>федерального округа</a:t>
                      </a:r>
                      <a:endParaRPr lang="ru-RU" sz="1300" b="1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Численность постоянного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населения,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тыс</a:t>
                      </a:r>
                      <a:r>
                        <a:rPr lang="ru-RU" sz="1200" b="1" u="none" strike="noStrike" dirty="0">
                          <a:effectLst/>
                        </a:rPr>
                        <a:t>. чел. 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Зерно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Овощи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Плоды и ягоды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43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всего,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тыс</a:t>
                      </a:r>
                      <a:r>
                        <a:rPr lang="ru-RU" sz="1200" b="1" u="none" strike="noStrike" dirty="0">
                          <a:effectLst/>
                        </a:rPr>
                        <a:t>. тонн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на душу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населения,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кг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всего,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тыс</a:t>
                      </a:r>
                      <a:r>
                        <a:rPr lang="ru-RU" sz="1200" b="1" u="none" strike="noStrike" dirty="0">
                          <a:effectLst/>
                        </a:rPr>
                        <a:t>. тонн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на душу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населения,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кг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всего,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тыс</a:t>
                      </a:r>
                      <a:r>
                        <a:rPr lang="ru-RU" sz="1200" b="1" u="none" strike="noStrike" dirty="0">
                          <a:effectLst/>
                        </a:rPr>
                        <a:t>. тонн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на душу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населения,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кг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41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</a:rPr>
                        <a:t>Российская Федерация</a:t>
                      </a:r>
                      <a:endParaRPr lang="ru-RU" sz="1300" b="1" i="0" u="none" strike="noStrike" dirty="0">
                        <a:effectLst/>
                        <a:latin typeface="Times New Roman Cyr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effectLst/>
                        </a:rPr>
                        <a:t>146 270,0</a:t>
                      </a:r>
                      <a:endParaRPr lang="ru-RU" sz="1300" b="1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effectLst/>
                        </a:rPr>
                        <a:t>105 315,0</a:t>
                      </a:r>
                      <a:endParaRPr lang="ru-RU" sz="1300" b="1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effectLst/>
                        </a:rPr>
                        <a:t>720,0</a:t>
                      </a:r>
                      <a:endParaRPr lang="ru-RU" sz="1300" b="1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effectLst/>
                        </a:rPr>
                        <a:t>15 457,8</a:t>
                      </a:r>
                      <a:endParaRPr lang="ru-RU" sz="1300" b="1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105,7</a:t>
                      </a:r>
                      <a:endParaRPr lang="ru-RU" sz="1300" b="1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effectLst/>
                        </a:rPr>
                        <a:t>2 995,6</a:t>
                      </a:r>
                      <a:endParaRPr lang="ru-RU" sz="1300" b="1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20,5</a:t>
                      </a:r>
                      <a:endParaRPr lang="ru-RU" sz="1300" b="1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341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u="none" strike="noStrike" dirty="0">
                          <a:effectLst/>
                        </a:rPr>
                        <a:t>Центральный </a:t>
                      </a:r>
                      <a:r>
                        <a:rPr lang="ru-RU" sz="1300" b="0" u="none" strike="noStrike" dirty="0" smtClean="0">
                          <a:effectLst/>
                        </a:rPr>
                        <a:t>Ф.О.</a:t>
                      </a:r>
                      <a:endParaRPr lang="ru-RU" sz="1300" b="0" i="0" u="none" strike="noStrike" dirty="0">
                        <a:effectLst/>
                        <a:latin typeface="Times New Roman Cyr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u="none" strike="noStrike" dirty="0" smtClean="0">
                          <a:effectLst/>
                        </a:rPr>
                        <a:t>38 819,9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u="none" strike="noStrike" dirty="0" smtClean="0">
                          <a:effectLst/>
                        </a:rPr>
                        <a:t>25 997,2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>
                          <a:effectLst/>
                        </a:rPr>
                        <a:t>669,7</a:t>
                      </a:r>
                      <a:endParaRPr lang="ru-RU" sz="1300" b="0" i="0" u="none" strike="noStrike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 smtClean="0">
                          <a:effectLst/>
                        </a:rPr>
                        <a:t>2 963,3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>
                          <a:effectLst/>
                        </a:rPr>
                        <a:t>76,3</a:t>
                      </a:r>
                      <a:endParaRPr lang="ru-RU" sz="1300" b="0" i="0" u="none" strike="noStrike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>
                          <a:effectLst/>
                        </a:rPr>
                        <a:t>810,1</a:t>
                      </a:r>
                      <a:endParaRPr lang="ru-RU" sz="1300" b="0" i="0" u="none" strike="noStrike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>
                          <a:effectLst/>
                        </a:rPr>
                        <a:t>20,9</a:t>
                      </a:r>
                      <a:endParaRPr lang="ru-RU" sz="1300" b="0" i="0" u="none" strike="noStrike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1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u="none" strike="noStrike" dirty="0">
                          <a:effectLst/>
                        </a:rPr>
                        <a:t>Северо-Западный </a:t>
                      </a:r>
                      <a:r>
                        <a:rPr lang="ru-RU" sz="1300" b="0" u="none" strike="noStrike" dirty="0" smtClean="0">
                          <a:effectLst/>
                        </a:rPr>
                        <a:t>Ф.О.</a:t>
                      </a:r>
                      <a:endParaRPr lang="ru-RU" sz="1300" b="0" i="0" u="none" strike="noStrike" dirty="0">
                        <a:effectLst/>
                        <a:latin typeface="Times New Roman Cyr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u="none" strike="noStrike" dirty="0" smtClean="0">
                          <a:effectLst/>
                        </a:rPr>
                        <a:t>13 800,7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effectLst/>
                        </a:rPr>
                        <a:t>944,8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>
                          <a:effectLst/>
                        </a:rPr>
                        <a:t>68,5</a:t>
                      </a:r>
                      <a:endParaRPr lang="ru-RU" sz="1300" b="0" i="0" u="none" strike="noStrike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effectLst/>
                        </a:rPr>
                        <a:t>597,3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>
                          <a:effectLst/>
                        </a:rPr>
                        <a:t>43,3</a:t>
                      </a:r>
                      <a:endParaRPr lang="ru-RU" sz="1300" b="0" i="0" u="none" strike="noStrike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>
                          <a:effectLst/>
                        </a:rPr>
                        <a:t>136,8</a:t>
                      </a:r>
                      <a:endParaRPr lang="ru-RU" sz="1300" b="0" i="0" u="none" strike="noStrike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effectLst/>
                        </a:rPr>
                        <a:t>9,9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1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u="none" strike="noStrike" dirty="0">
                          <a:effectLst/>
                        </a:rPr>
                        <a:t>Южный </a:t>
                      </a:r>
                      <a:r>
                        <a:rPr lang="ru-RU" sz="1300" b="0" u="none" strike="noStrike" dirty="0" smtClean="0">
                          <a:effectLst/>
                        </a:rPr>
                        <a:t>Ф.О.</a:t>
                      </a:r>
                      <a:endParaRPr lang="ru-RU" sz="1300" b="0" i="0" u="none" strike="noStrike" dirty="0">
                        <a:effectLst/>
                        <a:latin typeface="Times New Roman Cyr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u="none" strike="noStrike" dirty="0" smtClean="0">
                          <a:effectLst/>
                        </a:rPr>
                        <a:t>13 963,9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 smtClean="0">
                          <a:effectLst/>
                        </a:rPr>
                        <a:t>26 997,7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 smtClean="0">
                          <a:effectLst/>
                        </a:rPr>
                        <a:t>1 933,4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 smtClean="0">
                          <a:effectLst/>
                        </a:rPr>
                        <a:t>3 204,3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effectLst/>
                        </a:rPr>
                        <a:t>229,5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effectLst/>
                        </a:rPr>
                        <a:t>671,8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effectLst/>
                        </a:rPr>
                        <a:t>48,1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1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u="none" strike="noStrike" dirty="0">
                          <a:effectLst/>
                        </a:rPr>
                        <a:t>Северо-Кавказский </a:t>
                      </a:r>
                      <a:r>
                        <a:rPr lang="ru-RU" sz="1300" b="0" u="none" strike="noStrike" dirty="0" smtClean="0">
                          <a:effectLst/>
                        </a:rPr>
                        <a:t>Ф.О.</a:t>
                      </a:r>
                      <a:endParaRPr lang="ru-RU" sz="1300" b="0" i="0" u="none" strike="noStrike" dirty="0">
                        <a:effectLst/>
                        <a:latin typeface="Times New Roman Cyr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u="none" strike="noStrike" dirty="0" smtClean="0">
                          <a:effectLst/>
                        </a:rPr>
                        <a:t>9 590,1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 smtClean="0">
                          <a:effectLst/>
                        </a:rPr>
                        <a:t>11 012,3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 smtClean="0">
                          <a:effectLst/>
                        </a:rPr>
                        <a:t>1 148,3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 smtClean="0">
                          <a:effectLst/>
                        </a:rPr>
                        <a:t>2 226,1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effectLst/>
                        </a:rPr>
                        <a:t>232,1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effectLst/>
                        </a:rPr>
                        <a:t>308,2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effectLst/>
                        </a:rPr>
                        <a:t>32,1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1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</a:rPr>
                        <a:t>Приволжский </a:t>
                      </a:r>
                      <a:r>
                        <a:rPr lang="ru-RU" sz="1300" b="1" u="none" strike="noStrike" dirty="0" smtClean="0">
                          <a:effectLst/>
                        </a:rPr>
                        <a:t>Ф.О.</a:t>
                      </a:r>
                      <a:endParaRPr lang="ru-RU" sz="1300" b="1" i="0" u="none" strike="noStrike" dirty="0">
                        <a:effectLst/>
                        <a:latin typeface="Times New Roman Cyr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effectLst/>
                        </a:rPr>
                        <a:t>29 738,8</a:t>
                      </a:r>
                      <a:endParaRPr lang="ru-RU" sz="1300" b="1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effectLst/>
                        </a:rPr>
                        <a:t>20 918,9</a:t>
                      </a:r>
                      <a:endParaRPr lang="ru-RU" sz="1300" b="1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703,4</a:t>
                      </a:r>
                      <a:endParaRPr lang="ru-RU" sz="1300" b="1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effectLst/>
                        </a:rPr>
                        <a:t>3 299,6</a:t>
                      </a:r>
                      <a:endParaRPr lang="ru-RU" sz="1300" b="1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111,0</a:t>
                      </a:r>
                      <a:endParaRPr lang="ru-RU" sz="1300" b="1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621,0</a:t>
                      </a:r>
                      <a:endParaRPr lang="ru-RU" sz="1300" b="1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20,9</a:t>
                      </a:r>
                      <a:endParaRPr lang="ru-RU" sz="1300" b="1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41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u="none" strike="noStrike" dirty="0">
                          <a:effectLst/>
                        </a:rPr>
                        <a:t>Уральский </a:t>
                      </a:r>
                      <a:r>
                        <a:rPr lang="ru-RU" sz="1300" b="0" u="none" strike="noStrike" dirty="0" smtClean="0">
                          <a:effectLst/>
                        </a:rPr>
                        <a:t>Ф.О.</a:t>
                      </a:r>
                      <a:endParaRPr lang="ru-RU" sz="1300" b="0" i="0" u="none" strike="noStrike" dirty="0">
                        <a:effectLst/>
                        <a:latin typeface="Times New Roman Cyr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u="none" strike="noStrike" dirty="0" smtClean="0">
                          <a:effectLst/>
                        </a:rPr>
                        <a:t>12 234,2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 smtClean="0">
                          <a:effectLst/>
                        </a:rPr>
                        <a:t>4 549,3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effectLst/>
                        </a:rPr>
                        <a:t>371,9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effectLst/>
                        </a:rPr>
                        <a:t>770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effectLst/>
                        </a:rPr>
                        <a:t>62,9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>
                          <a:effectLst/>
                        </a:rPr>
                        <a:t>148,4</a:t>
                      </a:r>
                      <a:endParaRPr lang="ru-RU" sz="1300" b="0" i="0" u="none" strike="noStrike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>
                          <a:effectLst/>
                        </a:rPr>
                        <a:t>12,1</a:t>
                      </a:r>
                      <a:endParaRPr lang="ru-RU" sz="1300" b="0" i="0" u="none" strike="noStrike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1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u="none" strike="noStrike" dirty="0">
                          <a:effectLst/>
                        </a:rPr>
                        <a:t>Сибирский </a:t>
                      </a:r>
                      <a:r>
                        <a:rPr lang="ru-RU" sz="1300" b="0" u="none" strike="noStrike" dirty="0" smtClean="0">
                          <a:effectLst/>
                        </a:rPr>
                        <a:t>Ф.О.</a:t>
                      </a:r>
                      <a:endParaRPr lang="ru-RU" sz="1300" b="0" i="0" u="none" strike="noStrike" dirty="0">
                        <a:effectLst/>
                        <a:latin typeface="Times New Roman Cyr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u="none" strike="noStrike" dirty="0" smtClean="0">
                          <a:effectLst/>
                        </a:rPr>
                        <a:t>19 292,7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 smtClean="0">
                          <a:effectLst/>
                        </a:rPr>
                        <a:t>13 018,3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>
                          <a:effectLst/>
                        </a:rPr>
                        <a:t>674,8</a:t>
                      </a:r>
                      <a:endParaRPr lang="ru-RU" sz="1300" b="0" i="0" u="none" strike="noStrike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 smtClean="0">
                          <a:effectLst/>
                        </a:rPr>
                        <a:t>1 530,1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>
                          <a:effectLst/>
                        </a:rPr>
                        <a:t>79,3</a:t>
                      </a:r>
                      <a:endParaRPr lang="ru-RU" sz="1300" b="0" i="0" u="none" strike="noStrike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effectLst/>
                        </a:rPr>
                        <a:t>140,2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>
                          <a:effectLst/>
                        </a:rPr>
                        <a:t>7,3</a:t>
                      </a:r>
                      <a:endParaRPr lang="ru-RU" sz="1300" b="0" i="0" u="none" strike="noStrike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1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u="none" strike="noStrike" dirty="0">
                          <a:effectLst/>
                        </a:rPr>
                        <a:t>Дальневосточный </a:t>
                      </a:r>
                      <a:r>
                        <a:rPr lang="ru-RU" sz="1300" b="0" u="none" strike="noStrike" dirty="0" smtClean="0">
                          <a:effectLst/>
                        </a:rPr>
                        <a:t>Ф.О.</a:t>
                      </a:r>
                      <a:endParaRPr lang="ru-RU" sz="1300" b="0" i="0" u="none" strike="noStrike" dirty="0">
                        <a:effectLst/>
                        <a:latin typeface="Times New Roman Cyr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u="none" strike="noStrike" dirty="0" smtClean="0">
                          <a:effectLst/>
                        </a:rPr>
                        <a:t>6 226,6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effectLst/>
                        </a:rPr>
                        <a:t>773,3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effectLst/>
                        </a:rPr>
                        <a:t>124,2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effectLst/>
                        </a:rPr>
                        <a:t>450,2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>
                          <a:effectLst/>
                        </a:rPr>
                        <a:t>72,3</a:t>
                      </a:r>
                      <a:endParaRPr lang="ru-RU" sz="1300" b="0" i="0" u="none" strike="noStrike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effectLst/>
                        </a:rPr>
                        <a:t>33,9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effectLst/>
                        </a:rPr>
                        <a:t>5,4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1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u="none" strike="noStrike" dirty="0">
                          <a:effectLst/>
                        </a:rPr>
                        <a:t>Крымский </a:t>
                      </a:r>
                      <a:r>
                        <a:rPr lang="ru-RU" sz="1300" b="0" u="none" strike="noStrike" dirty="0" smtClean="0">
                          <a:effectLst/>
                        </a:rPr>
                        <a:t>Ф.О.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 smtClean="0">
                          <a:effectLst/>
                        </a:rPr>
                        <a:t>2 603,1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 smtClean="0">
                          <a:effectLst/>
                        </a:rPr>
                        <a:t>1 103,2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effectLst/>
                        </a:rPr>
                        <a:t>423,8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effectLst/>
                        </a:rPr>
                        <a:t>416,9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effectLst/>
                        </a:rPr>
                        <a:t>160,2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effectLst/>
                        </a:rPr>
                        <a:t>125,3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effectLst/>
                        </a:rPr>
                        <a:t>48,1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107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Рациональная</a:t>
                      </a:r>
                      <a:r>
                        <a:rPr lang="ru-RU" sz="1300" b="1" i="0" u="none" strike="noStrike" baseline="0" dirty="0" smtClean="0">
                          <a:effectLst/>
                          <a:latin typeface="+mn-lt"/>
                        </a:rPr>
                        <a:t> норма потребления, согласно Приказу </a:t>
                      </a:r>
                      <a:r>
                        <a:rPr lang="ru-RU" sz="1300" b="1" i="0" u="none" strike="noStrike" baseline="0" dirty="0" err="1" smtClean="0">
                          <a:effectLst/>
                          <a:latin typeface="+mn-lt"/>
                        </a:rPr>
                        <a:t>Минздравсоцразвития</a:t>
                      </a:r>
                      <a:r>
                        <a:rPr lang="ru-RU" sz="1300" b="1" i="0" u="none" strike="noStrike" baseline="0" dirty="0" smtClean="0">
                          <a:effectLst/>
                          <a:latin typeface="+mn-lt"/>
                        </a:rPr>
                        <a:t> РФ от 02.08.2010 №593н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18 283,8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125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17 552,4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120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13 164,3</a:t>
                      </a:r>
                    </a:p>
                  </a:txBody>
                  <a:tcPr marL="9074" marR="9074" marT="9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90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074" marR="9074" marT="90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2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1412875"/>
            <a:ext cx="8064500" cy="4694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Новый вид государственной поддержки 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750" dirty="0"/>
              <a:t>Государственная программа дополнена подпрограммой в соответствии </a:t>
            </a:r>
            <a:br>
              <a:rPr lang="ru-RU" sz="1750" dirty="0"/>
            </a:br>
            <a:r>
              <a:rPr lang="ru-RU" sz="1750" dirty="0"/>
              <a:t>с которой будет осуществляться государственная поддержка </a:t>
            </a:r>
            <a:r>
              <a:rPr lang="ru-RU" sz="1750" b="1" dirty="0"/>
              <a:t>строительства</a:t>
            </a:r>
            <a:r>
              <a:rPr lang="ru-RU" sz="1750" dirty="0"/>
              <a:t>, реконструкции и (или) модернизации (включая приобретение оборудования) </a:t>
            </a:r>
            <a:r>
              <a:rPr lang="ru-RU" sz="1750" b="1" dirty="0"/>
              <a:t>селекционно-семеноводческих центров </a:t>
            </a:r>
            <a:r>
              <a:rPr lang="ru-RU" sz="1750" dirty="0"/>
              <a:t>в подотрасли растениеводства;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750" dirty="0"/>
              <a:t> </a:t>
            </a:r>
            <a:r>
              <a:rPr lang="ru-RU" sz="1750" b="1" dirty="0" err="1"/>
              <a:t>Селекционно</a:t>
            </a:r>
            <a:r>
              <a:rPr lang="ru-RU" sz="1750" b="1" dirty="0"/>
              <a:t>-семеноводческий центр</a:t>
            </a:r>
            <a:r>
              <a:rPr lang="ru-RU" sz="1750" dirty="0"/>
              <a:t> – комплекс зданий (сооружений), включающий складские помещения с технологическим оборудованием, предназначенный для создания сортов (гибридов) сельскохозяйственных растений, подработки, подготовки и хранения семян и (или) посадочного материала, а также лабораторию с комплектом оборудования по оценке качества сортов (гибридов) и семян.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750" dirty="0"/>
              <a:t>Субсидии будут предоставляться </a:t>
            </a:r>
            <a:r>
              <a:rPr lang="ru-RU" sz="1750" b="1" dirty="0"/>
              <a:t>сельскохозяйственным товаропроизводителям </a:t>
            </a:r>
            <a:r>
              <a:rPr lang="ru-RU" sz="1750" dirty="0"/>
              <a:t>на создание и модернизацию объектов, принадлежащих им на праве собственности.  Доля средств федерального бюджета на возмещение части прямых понесенных затрат, составляет </a:t>
            </a:r>
            <a:br>
              <a:rPr lang="ru-RU" sz="1750" dirty="0"/>
            </a:br>
            <a:r>
              <a:rPr lang="ru-RU" sz="1750" b="1" dirty="0"/>
              <a:t>до 20 процентов сметной стоимости </a:t>
            </a:r>
            <a:r>
              <a:rPr lang="ru-RU" sz="1750" dirty="0"/>
              <a:t>объектов.</a:t>
            </a: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250825" y="147638"/>
            <a:ext cx="8642350" cy="904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0" rIns="18000" bIns="0" anchor="ctr"/>
          <a:lstStyle/>
          <a:p>
            <a:pPr algn="ctr"/>
            <a:r>
              <a:rPr lang="ru-RU" altLang="ru-RU" sz="2000" b="1">
                <a:solidFill>
                  <a:schemeClr val="bg1"/>
                </a:solidFill>
                <a:latin typeface="Arial" charset="0"/>
              </a:rPr>
              <a:t>Оказание государственной поддержки</a:t>
            </a:r>
            <a:br>
              <a:rPr lang="ru-RU" altLang="ru-RU" sz="2000" b="1">
                <a:solidFill>
                  <a:schemeClr val="bg1"/>
                </a:solidFill>
                <a:latin typeface="Arial" charset="0"/>
              </a:rPr>
            </a:br>
            <a:r>
              <a:rPr lang="ru-RU" altLang="ru-RU" sz="2000" b="1">
                <a:solidFill>
                  <a:schemeClr val="bg1"/>
                </a:solidFill>
                <a:latin typeface="Arial" charset="0"/>
              </a:rPr>
              <a:t>на создание селекционно-семеноводческих центров</a:t>
            </a:r>
            <a:endParaRPr lang="en-US" altLang="ru-RU" sz="2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50825" y="1052513"/>
            <a:ext cx="8642350" cy="5329237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5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cxnSp>
        <p:nvCxnSpPr>
          <p:cNvPr id="17413" name="Прямая соединительная линия 14"/>
          <p:cNvCxnSpPr>
            <a:cxnSpLocks noChangeShapeType="1"/>
          </p:cNvCxnSpPr>
          <p:nvPr/>
        </p:nvCxnSpPr>
        <p:spPr bwMode="auto">
          <a:xfrm>
            <a:off x="250825" y="6524625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452" y="654975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sp>
        <p:nvSpPr>
          <p:cNvPr id="17415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 sz="1400">
              <a:solidFill>
                <a:srgbClr val="800000"/>
              </a:solidFill>
            </a:endParaRPr>
          </a:p>
        </p:txBody>
      </p:sp>
      <p:sp>
        <p:nvSpPr>
          <p:cNvPr id="17416" name="Номер слайда 5"/>
          <p:cNvSpPr>
            <a:spLocks/>
          </p:cNvSpPr>
          <p:nvPr/>
        </p:nvSpPr>
        <p:spPr bwMode="auto">
          <a:xfrm>
            <a:off x="8666163" y="6659563"/>
            <a:ext cx="477837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fld id="{E353C079-E0B3-4D59-A710-D0199ED88A61}" type="slidenum">
              <a:rPr lang="ru-RU" altLang="ru-RU" sz="1200">
                <a:solidFill>
                  <a:srgbClr val="006600"/>
                </a:solidFill>
              </a:rPr>
              <a:pPr/>
              <a:t>40</a:t>
            </a:fld>
            <a:endParaRPr lang="ru-RU" altLang="ru-RU" sz="1200">
              <a:solidFill>
                <a:srgbClr val="006600"/>
              </a:solidFill>
            </a:endParaRPr>
          </a:p>
        </p:txBody>
      </p:sp>
      <p:sp>
        <p:nvSpPr>
          <p:cNvPr id="17417" name="Rectangle 12"/>
          <p:cNvSpPr>
            <a:spLocks noChangeArrowheads="1"/>
          </p:cNvSpPr>
          <p:nvPr/>
        </p:nvSpPr>
        <p:spPr bwMode="auto">
          <a:xfrm>
            <a:off x="755650" y="6592888"/>
            <a:ext cx="9761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</a:p>
          <a:p>
            <a:endParaRPr lang="ru-RU" altLang="ru-RU" sz="140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50825" y="1268413"/>
            <a:ext cx="8642350" cy="52895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5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cxnSp>
        <p:nvCxnSpPr>
          <p:cNvPr id="18435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57963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sp>
        <p:nvSpPr>
          <p:cNvPr id="18437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b="1">
              <a:solidFill>
                <a:srgbClr val="800000"/>
              </a:solidFill>
            </a:endParaRPr>
          </a:p>
        </p:txBody>
      </p:sp>
      <p:sp>
        <p:nvSpPr>
          <p:cNvPr id="18438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78465001-B68E-4CD9-9040-1EBB68F858CB}" type="slidenum">
              <a:rPr lang="ru-RU" altLang="ru-RU" sz="1200" b="1">
                <a:solidFill>
                  <a:srgbClr val="006600"/>
                </a:solidFill>
              </a:rPr>
              <a:pPr algn="ctr"/>
              <a:t>41</a:t>
            </a:fld>
            <a:endParaRPr lang="ru-RU" altLang="ru-RU" sz="1200" b="1">
              <a:solidFill>
                <a:srgbClr val="006600"/>
              </a:solidFill>
            </a:endParaRPr>
          </a:p>
        </p:txBody>
      </p:sp>
      <p:sp>
        <p:nvSpPr>
          <p:cNvPr id="18439" name="Прямоугольник 1"/>
          <p:cNvSpPr>
            <a:spLocks noChangeArrowheads="1"/>
          </p:cNvSpPr>
          <p:nvPr/>
        </p:nvSpPr>
        <p:spPr bwMode="auto">
          <a:xfrm>
            <a:off x="407988" y="1700213"/>
            <a:ext cx="8401050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altLang="ru-RU"/>
              <a:t>для семеноводческого центра по производству</a:t>
            </a:r>
            <a:br>
              <a:rPr lang="ru-RU" altLang="ru-RU"/>
            </a:br>
            <a:r>
              <a:rPr lang="ru-RU" altLang="ru-RU"/>
              <a:t>семян овощных культур – 50-500 тонн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altLang="ru-RU"/>
              <a:t>для селекционно-семеноводческого центра по производству родительских форм гибридов сахарной свеклы 3-15 тонн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altLang="ru-RU">
                <a:solidFill>
                  <a:srgbClr val="FF0000"/>
                </a:solidFill>
              </a:rPr>
              <a:t>для селекционно-питомниководческого центра по производству сертифицированного посадочного материала плодовых культур</a:t>
            </a:r>
            <a:br>
              <a:rPr lang="ru-RU" altLang="ru-RU">
                <a:solidFill>
                  <a:srgbClr val="FF0000"/>
                </a:solidFill>
              </a:rPr>
            </a:br>
            <a:r>
              <a:rPr lang="ru-RU" altLang="ru-RU">
                <a:solidFill>
                  <a:srgbClr val="FF0000"/>
                </a:solidFill>
              </a:rPr>
              <a:t>и винограда – 250 тыс. штук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altLang="ru-RU"/>
              <a:t>наличие земельных участков в собственности или в пользовании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altLang="ru-RU"/>
              <a:t>наличие зарегистрированных лицензионных договоров при использовании охраняемых селекционных достижений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altLang="ru-RU"/>
              <a:t>наличие регистрации в качестве оригинатора сорта растений или договора</a:t>
            </a:r>
            <a:br>
              <a:rPr lang="ru-RU" altLang="ru-RU"/>
            </a:br>
            <a:r>
              <a:rPr lang="ru-RU" altLang="ru-RU"/>
              <a:t>с оригинатором сорта (гибрида сорта) на производство семян</a:t>
            </a:r>
          </a:p>
        </p:txBody>
      </p:sp>
      <p:sp>
        <p:nvSpPr>
          <p:cNvPr id="18440" name="AutoShape 3"/>
          <p:cNvSpPr>
            <a:spLocks noChangeArrowheads="1"/>
          </p:cNvSpPr>
          <p:nvPr/>
        </p:nvSpPr>
        <p:spPr bwMode="auto">
          <a:xfrm>
            <a:off x="307975" y="138113"/>
            <a:ext cx="8528050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0" rIns="18000" bIns="0" anchor="ctr"/>
          <a:lstStyle/>
          <a:p>
            <a:pPr algn="ctr">
              <a:spcBef>
                <a:spcPct val="20000"/>
              </a:spcBef>
            </a:pPr>
            <a:r>
              <a:rPr lang="ru-RU" altLang="ru-RU" b="1">
                <a:solidFill>
                  <a:schemeClr val="bg1"/>
                </a:solidFill>
                <a:latin typeface="Arial" charset="0"/>
              </a:rPr>
              <a:t>Критерии конкурсного отбора инвестиционных проектов</a:t>
            </a:r>
            <a:br>
              <a:rPr lang="ru-RU" altLang="ru-RU" b="1">
                <a:solidFill>
                  <a:schemeClr val="bg1"/>
                </a:solidFill>
                <a:latin typeface="Arial" charset="0"/>
              </a:rPr>
            </a:br>
            <a:r>
              <a:rPr lang="ru-RU" altLang="ru-RU" b="1">
                <a:solidFill>
                  <a:schemeClr val="bg1"/>
                </a:solidFill>
                <a:latin typeface="Arial" charset="0"/>
              </a:rPr>
              <a:t>по созданию и модернизации в отношении</a:t>
            </a:r>
            <a:br>
              <a:rPr lang="ru-RU" altLang="ru-RU" b="1">
                <a:solidFill>
                  <a:schemeClr val="bg1"/>
                </a:solidFill>
                <a:latin typeface="Arial" charset="0"/>
              </a:rPr>
            </a:br>
            <a:r>
              <a:rPr lang="ru-RU" altLang="ru-RU" b="1">
                <a:solidFill>
                  <a:schemeClr val="bg1"/>
                </a:solidFill>
                <a:latin typeface="Arial" charset="0"/>
              </a:rPr>
              <a:t>селекционно-семеноводческих центров</a:t>
            </a:r>
          </a:p>
        </p:txBody>
      </p:sp>
      <p:sp>
        <p:nvSpPr>
          <p:cNvPr id="18441" name="Rectangle 12"/>
          <p:cNvSpPr>
            <a:spLocks noChangeArrowheads="1"/>
          </p:cNvSpPr>
          <p:nvPr/>
        </p:nvSpPr>
        <p:spPr bwMode="auto">
          <a:xfrm>
            <a:off x="900113" y="6592888"/>
            <a:ext cx="9617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</a:p>
          <a:p>
            <a:endParaRPr lang="ru-RU" altLang="ru-RU" sz="140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7838" y="1250950"/>
            <a:ext cx="8188325" cy="5094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dirty="0"/>
              <a:t> </a:t>
            </a:r>
            <a:r>
              <a:rPr lang="ru-RU" sz="1400" dirty="0"/>
              <a:t>базовый центр оригинального семеноводства картофеля – до 50,0 тыс. рублей за тонну супер-супер элиты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400" dirty="0"/>
              <a:t>семеноводческий центр элитного семеноводства картофеля – 31,0 тыс. рублей за тонну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400" dirty="0"/>
              <a:t>селекционно-семеноводческий центр по производству родительских форм гибридов кукурузы – 360,0 тыс. рублей за тонну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400" dirty="0"/>
              <a:t>семеноводческий центр по производству</a:t>
            </a:r>
            <a:br>
              <a:rPr lang="ru-RU" sz="1400" dirty="0"/>
            </a:br>
            <a:r>
              <a:rPr lang="ru-RU" sz="1400" dirty="0"/>
              <a:t>семян подсолнечника – 100,0 тыс. рублей за тонну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400" dirty="0"/>
              <a:t>семеноводческий центр по производству</a:t>
            </a:r>
            <a:br>
              <a:rPr lang="ru-RU" sz="1400" dirty="0"/>
            </a:br>
            <a:r>
              <a:rPr lang="ru-RU" sz="1400" dirty="0"/>
              <a:t>семян трав и льна – 1 000,0 тыс. рублей за тонну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400" dirty="0"/>
              <a:t>комплексный селекционно-семеноводческий центр производительностью:</a:t>
            </a:r>
          </a:p>
          <a:p>
            <a:pPr marL="99060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1400" dirty="0"/>
              <a:t>до 5,0 тыс. тонн семян в год – 22,2 тыс. рублей за тонну</a:t>
            </a:r>
          </a:p>
          <a:p>
            <a:pPr marL="99060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1400" dirty="0"/>
              <a:t>до 10,0 тыс. тонн семян в год – 13,4 тыс. рублей за тонну</a:t>
            </a:r>
          </a:p>
          <a:p>
            <a:pPr marL="99060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1400" dirty="0"/>
              <a:t>до 20,0 тыс. тонн семян в год – 9,0 тыс. рублей за тонну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400" dirty="0"/>
              <a:t>семеноводческий центр по производству</a:t>
            </a:r>
            <a:br>
              <a:rPr lang="ru-RU" sz="1400" dirty="0"/>
            </a:br>
            <a:r>
              <a:rPr lang="ru-RU" sz="1400" dirty="0"/>
              <a:t>семян овощных культур – 1 000 тыс. рублей за тонну;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400" dirty="0"/>
              <a:t>селекционно-семеноводческий центр по производству родительских форм гибридов сахарной свеклы –11 000,0 тыс. рублей за тонну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400" dirty="0" err="1">
                <a:solidFill>
                  <a:srgbClr val="FF0000"/>
                </a:solidFill>
              </a:rPr>
              <a:t>селекционно</a:t>
            </a:r>
            <a:r>
              <a:rPr lang="ru-RU" sz="1400" dirty="0">
                <a:solidFill>
                  <a:srgbClr val="FF0000"/>
                </a:solidFill>
              </a:rPr>
              <a:t>-семеноводческий центр по производству сертифицированного посадочного материала  плодовых культур – 248,5 тыс. рублей за 1 тыс. штук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50825" y="1052513"/>
            <a:ext cx="8642350" cy="54737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5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79388" y="115888"/>
            <a:ext cx="8713787" cy="792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0" rIns="1800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Предельные </a:t>
            </a:r>
            <a:r>
              <a:rPr lang="ru-RU" sz="2000" b="1" dirty="0">
                <a:solidFill>
                  <a:schemeClr val="bg1"/>
                </a:solidFill>
              </a:rPr>
              <a:t>значения стоимости единицы мощности объектов АПК без </a:t>
            </a:r>
            <a:r>
              <a:rPr lang="ru-RU" sz="2000" b="1" dirty="0" smtClean="0">
                <a:solidFill>
                  <a:schemeClr val="bg1"/>
                </a:solidFill>
              </a:rPr>
              <a:t>учета НДС для </a:t>
            </a:r>
            <a:r>
              <a:rPr lang="ru-RU" sz="2000" b="1" dirty="0">
                <a:solidFill>
                  <a:schemeClr val="bg1"/>
                </a:solidFill>
              </a:rPr>
              <a:t>селекционно-семеноводческих </a:t>
            </a:r>
            <a:r>
              <a:rPr lang="ru-RU" sz="2000" b="1" dirty="0" smtClean="0">
                <a:solidFill>
                  <a:schemeClr val="bg1"/>
                </a:solidFill>
              </a:rPr>
              <a:t>центров</a:t>
            </a:r>
            <a:endParaRPr lang="en-US" altLang="ru-RU" sz="2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cxnSp>
        <p:nvCxnSpPr>
          <p:cNvPr id="19461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57963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sp>
        <p:nvSpPr>
          <p:cNvPr id="19463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b="1">
              <a:solidFill>
                <a:srgbClr val="800000"/>
              </a:solidFill>
            </a:endParaRPr>
          </a:p>
        </p:txBody>
      </p:sp>
      <p:sp>
        <p:nvSpPr>
          <p:cNvPr id="19464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86AFFD37-F8EE-4419-B7DE-965F03CBC15E}" type="slidenum">
              <a:rPr lang="ru-RU" altLang="ru-RU" sz="1200" b="1">
                <a:solidFill>
                  <a:srgbClr val="006600"/>
                </a:solidFill>
              </a:rPr>
              <a:pPr algn="ctr"/>
              <a:t>42</a:t>
            </a:fld>
            <a:endParaRPr lang="ru-RU" altLang="ru-RU" sz="1200" b="1">
              <a:solidFill>
                <a:srgbClr val="006600"/>
              </a:solidFill>
            </a:endParaRPr>
          </a:p>
        </p:txBody>
      </p:sp>
      <p:sp>
        <p:nvSpPr>
          <p:cNvPr id="19465" name="Rectangle 12"/>
          <p:cNvSpPr>
            <a:spLocks noChangeArrowheads="1"/>
          </p:cNvSpPr>
          <p:nvPr/>
        </p:nvSpPr>
        <p:spPr bwMode="auto">
          <a:xfrm>
            <a:off x="1835150" y="6592888"/>
            <a:ext cx="5389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>
                <a:solidFill>
                  <a:srgbClr val="006600"/>
                </a:solidFill>
              </a:rPr>
              <a:t>МИНИСТЕРСТВО СЕЛЬСКОГО ХОЗЯЙСТВА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2628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8313" y="1628775"/>
            <a:ext cx="8186737" cy="42465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ru-RU" b="1" dirty="0"/>
              <a:t>Проект приказа Минсельхоза России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ru-RU" dirty="0"/>
              <a:t>Для расчета субсидий, предоставляемых из федерального бюджета бюджетам субъектов Российской Федерации на возмещение части прямых понесенных затрат на создание и модернизацию объектов АПК установлены </a:t>
            </a:r>
            <a:r>
              <a:rPr lang="ru-RU" b="1" dirty="0"/>
              <a:t>предельные значения стоимости единицы мощности объектов АПК без учета НДС</a:t>
            </a:r>
            <a:r>
              <a:rPr lang="ru-RU" dirty="0"/>
              <a:t>: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endParaRPr lang="ru-RU" sz="1400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dirty="0"/>
              <a:t> для плодохранилищ–56,8 тыс. рублей за тонну. </a:t>
            </a:r>
            <a:endParaRPr lang="ru-RU" sz="1400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dirty="0"/>
              <a:t> для картофелехранилищ и овощехранилищ–14,0 тыс. рублей за тонну.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dirty="0"/>
              <a:t>для тепличных комплексов: </a:t>
            </a:r>
            <a:endParaRPr lang="ru-RU" sz="1400" dirty="0"/>
          </a:p>
          <a:p>
            <a:pPr marL="714375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dirty="0"/>
              <a:t>без системы </a:t>
            </a:r>
            <a:r>
              <a:rPr lang="ru-RU" dirty="0" err="1"/>
              <a:t>досвечивания</a:t>
            </a:r>
            <a:r>
              <a:rPr lang="ru-RU" dirty="0"/>
              <a:t> – 133 200,0 тыс. рублей за га;</a:t>
            </a:r>
            <a:endParaRPr lang="ru-RU" sz="1400" dirty="0"/>
          </a:p>
          <a:p>
            <a:pPr marL="714375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dirty="0"/>
              <a:t>со 100 % </a:t>
            </a:r>
            <a:r>
              <a:rPr lang="ru-RU" dirty="0" err="1"/>
              <a:t>досветкой</a:t>
            </a:r>
            <a:r>
              <a:rPr lang="ru-RU" dirty="0"/>
              <a:t> без </a:t>
            </a:r>
            <a:r>
              <a:rPr lang="ru-RU" dirty="0" err="1"/>
              <a:t>энергоцентра</a:t>
            </a:r>
            <a:r>
              <a:rPr lang="ru-RU" dirty="0"/>
              <a:t> (э/э из сети) – 161 900,0 тыс. рублей за га;</a:t>
            </a:r>
            <a:endParaRPr lang="ru-RU" sz="1400" dirty="0"/>
          </a:p>
          <a:p>
            <a:pPr marL="714375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dirty="0"/>
              <a:t>со 100 % </a:t>
            </a:r>
            <a:r>
              <a:rPr lang="ru-RU" dirty="0" err="1"/>
              <a:t>досветкой</a:t>
            </a:r>
            <a:r>
              <a:rPr lang="ru-RU" dirty="0"/>
              <a:t> с </a:t>
            </a:r>
            <a:r>
              <a:rPr lang="ru-RU" dirty="0" err="1"/>
              <a:t>энергоцентром</a:t>
            </a:r>
            <a:r>
              <a:rPr lang="ru-RU" dirty="0"/>
              <a:t> – 232 100,0 тыс. рублей за га.</a:t>
            </a:r>
            <a:endParaRPr lang="ru-RU" sz="1400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50825" y="1052513"/>
            <a:ext cx="8642350" cy="5329237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5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cxnSp>
        <p:nvCxnSpPr>
          <p:cNvPr id="20484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57963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sp>
        <p:nvSpPr>
          <p:cNvPr id="20486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b="1">
              <a:solidFill>
                <a:srgbClr val="800000"/>
              </a:solidFill>
            </a:endParaRPr>
          </a:p>
        </p:txBody>
      </p:sp>
      <p:sp>
        <p:nvSpPr>
          <p:cNvPr id="20487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51F00202-B51B-40B7-9107-301464917516}" type="slidenum">
              <a:rPr lang="ru-RU" altLang="ru-RU" sz="1200" b="1">
                <a:solidFill>
                  <a:srgbClr val="006600"/>
                </a:solidFill>
              </a:rPr>
              <a:pPr algn="ctr"/>
              <a:t>43</a:t>
            </a:fld>
            <a:endParaRPr lang="ru-RU" altLang="ru-RU" sz="1200" b="1">
              <a:solidFill>
                <a:srgbClr val="006600"/>
              </a:solidFill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50825" y="115888"/>
            <a:ext cx="8528050" cy="792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0" rIns="1800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200" b="1" dirty="0" smtClean="0">
                <a:solidFill>
                  <a:schemeClr val="bg1"/>
                </a:solidFill>
              </a:rPr>
              <a:t>Предельные </a:t>
            </a:r>
            <a:r>
              <a:rPr lang="ru-RU" sz="2200" b="1" dirty="0">
                <a:solidFill>
                  <a:schemeClr val="bg1"/>
                </a:solidFill>
              </a:rPr>
              <a:t>значения стоимости единицы мощности объектов АПК без </a:t>
            </a:r>
            <a:r>
              <a:rPr lang="ru-RU" sz="2200" b="1" dirty="0" smtClean="0">
                <a:solidFill>
                  <a:schemeClr val="bg1"/>
                </a:solidFill>
              </a:rPr>
              <a:t>учета НДС</a:t>
            </a:r>
            <a:endParaRPr lang="en-US" altLang="ru-RU" sz="2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489" name="Rectangle 12"/>
          <p:cNvSpPr>
            <a:spLocks noChangeArrowheads="1"/>
          </p:cNvSpPr>
          <p:nvPr/>
        </p:nvSpPr>
        <p:spPr bwMode="auto">
          <a:xfrm>
            <a:off x="1835150" y="6592888"/>
            <a:ext cx="5389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>
                <a:solidFill>
                  <a:srgbClr val="006600"/>
                </a:solidFill>
              </a:rPr>
              <a:t>МИНИСТЕРСТВО СЕЛЬСКОГО ХОЗЯЙСТВА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06502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455613" y="1420813"/>
            <a:ext cx="8342312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altLang="ru-RU"/>
              <a:t>наличие мероприятия по созданию и модернизации объектов АПК в государственной и (или) муниципальной программе субъекта Российской Федерации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altLang="ru-RU"/>
              <a:t>наличие положительного заключения государственной экспертизы на проектную документацию и на достоверность определения сметной стоимости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altLang="ru-RU"/>
              <a:t>наличие разрешения на строительство объекта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altLang="ru-RU"/>
              <a:t>наличие бюджетных ассигнований в бюджете субъекта Российской Федерации, предусмотренных на возмещение сельскохозяйственным товаропроизводителям и российским организациям части прямых понесенных затрат на создание и модернизацию объектов АПК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altLang="ru-RU"/>
              <a:t>использование современных технологий при создании и модернизации объектов АПК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altLang="ru-RU"/>
              <a:t>создание высокопроизводительных рабочих мест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altLang="ru-RU"/>
              <a:t>обеспеченность объекта тепловыми, энерго- и водными ресурсами в объеме 100% от заявленной проектной мощности, с подтверждением исходно разрешительной документацией и техническими условиями присоединения 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50825" y="1268413"/>
            <a:ext cx="8642350" cy="52895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5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1508" name="AutoShape 3"/>
          <p:cNvSpPr>
            <a:spLocks noChangeArrowheads="1"/>
          </p:cNvSpPr>
          <p:nvPr/>
        </p:nvSpPr>
        <p:spPr bwMode="auto">
          <a:xfrm>
            <a:off x="163513" y="115888"/>
            <a:ext cx="8528050" cy="1009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0" rIns="18000" bIns="0" anchor="ctr"/>
          <a:lstStyle/>
          <a:p>
            <a:pPr algn="ctr">
              <a:spcBef>
                <a:spcPct val="20000"/>
              </a:spcBef>
            </a:pPr>
            <a:r>
              <a:rPr lang="ru-RU" altLang="ru-RU" b="1">
                <a:solidFill>
                  <a:schemeClr val="bg1"/>
                </a:solidFill>
                <a:latin typeface="Arial" charset="0"/>
              </a:rPr>
              <a:t>Критерии конкурсного отбора инвестиционных проектов</a:t>
            </a:r>
            <a:br>
              <a:rPr lang="ru-RU" altLang="ru-RU" b="1">
                <a:solidFill>
                  <a:schemeClr val="bg1"/>
                </a:solidFill>
                <a:latin typeface="Arial" charset="0"/>
              </a:rPr>
            </a:br>
            <a:r>
              <a:rPr lang="ru-RU" altLang="ru-RU" b="1">
                <a:solidFill>
                  <a:schemeClr val="bg1"/>
                </a:solidFill>
                <a:latin typeface="Arial" charset="0"/>
              </a:rPr>
              <a:t>по созданию и модернизации объектов АПК, реализуемых</a:t>
            </a:r>
            <a:br>
              <a:rPr lang="ru-RU" altLang="ru-RU" b="1">
                <a:solidFill>
                  <a:schemeClr val="bg1"/>
                </a:solidFill>
                <a:latin typeface="Arial" charset="0"/>
              </a:rPr>
            </a:br>
            <a:r>
              <a:rPr lang="ru-RU" altLang="ru-RU" b="1">
                <a:solidFill>
                  <a:schemeClr val="bg1"/>
                </a:solidFill>
                <a:latin typeface="Arial" charset="0"/>
              </a:rPr>
              <a:t>на территории субъектов Российской Федерации</a:t>
            </a:r>
          </a:p>
        </p:txBody>
      </p:sp>
      <p:cxnSp>
        <p:nvCxnSpPr>
          <p:cNvPr id="21509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57963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sp>
        <p:nvSpPr>
          <p:cNvPr id="21511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b="1">
              <a:solidFill>
                <a:srgbClr val="800000"/>
              </a:solidFill>
            </a:endParaRPr>
          </a:p>
        </p:txBody>
      </p:sp>
      <p:sp>
        <p:nvSpPr>
          <p:cNvPr id="21512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D01556E7-55DF-4936-A4C8-E4AB7089FCE2}" type="slidenum">
              <a:rPr lang="ru-RU" altLang="ru-RU" sz="1200" b="1">
                <a:solidFill>
                  <a:srgbClr val="006600"/>
                </a:solidFill>
              </a:rPr>
              <a:pPr algn="ctr"/>
              <a:t>44</a:t>
            </a:fld>
            <a:endParaRPr lang="ru-RU" altLang="ru-RU" sz="1200" b="1">
              <a:solidFill>
                <a:srgbClr val="006600"/>
              </a:solidFill>
            </a:endParaRPr>
          </a:p>
        </p:txBody>
      </p:sp>
      <p:sp>
        <p:nvSpPr>
          <p:cNvPr id="21513" name="Rectangle 12"/>
          <p:cNvSpPr>
            <a:spLocks noChangeArrowheads="1"/>
          </p:cNvSpPr>
          <p:nvPr/>
        </p:nvSpPr>
        <p:spPr bwMode="auto">
          <a:xfrm>
            <a:off x="827088" y="6592888"/>
            <a:ext cx="96901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</a:p>
          <a:p>
            <a:endParaRPr lang="ru-RU" altLang="ru-RU" sz="140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50825" y="1268413"/>
            <a:ext cx="8642350" cy="52895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5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307975" y="138113"/>
            <a:ext cx="8528050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0" rIns="18000" bIns="0" anchor="ctr"/>
          <a:lstStyle/>
          <a:p>
            <a:pPr algn="ctr">
              <a:spcBef>
                <a:spcPct val="20000"/>
              </a:spcBef>
            </a:pPr>
            <a:r>
              <a:rPr lang="ru-RU" altLang="ru-RU" b="1">
                <a:solidFill>
                  <a:schemeClr val="bg1"/>
                </a:solidFill>
                <a:latin typeface="Arial" charset="0"/>
              </a:rPr>
              <a:t>Критерии конкурсного отбора инвестиционных проектов</a:t>
            </a:r>
            <a:br>
              <a:rPr lang="ru-RU" altLang="ru-RU" b="1">
                <a:solidFill>
                  <a:schemeClr val="bg1"/>
                </a:solidFill>
                <a:latin typeface="Arial" charset="0"/>
              </a:rPr>
            </a:br>
            <a:r>
              <a:rPr lang="ru-RU" altLang="ru-RU" b="1">
                <a:solidFill>
                  <a:schemeClr val="bg1"/>
                </a:solidFill>
                <a:latin typeface="Arial" charset="0"/>
              </a:rPr>
              <a:t>по созданию и модернизации в отношении</a:t>
            </a:r>
            <a:br>
              <a:rPr lang="ru-RU" altLang="ru-RU" b="1">
                <a:solidFill>
                  <a:schemeClr val="bg1"/>
                </a:solidFill>
                <a:latin typeface="Arial" charset="0"/>
              </a:rPr>
            </a:br>
            <a:r>
              <a:rPr lang="ru-RU" altLang="ru-RU" b="1">
                <a:solidFill>
                  <a:schemeClr val="bg1"/>
                </a:solidFill>
                <a:latin typeface="Arial" charset="0"/>
              </a:rPr>
              <a:t>селекционно-семеноводческих центров</a:t>
            </a:r>
          </a:p>
        </p:txBody>
      </p:sp>
      <p:cxnSp>
        <p:nvCxnSpPr>
          <p:cNvPr id="22532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57963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sp>
        <p:nvSpPr>
          <p:cNvPr id="22534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b="1">
              <a:solidFill>
                <a:srgbClr val="800000"/>
              </a:solidFill>
            </a:endParaRPr>
          </a:p>
        </p:txBody>
      </p:sp>
      <p:sp>
        <p:nvSpPr>
          <p:cNvPr id="22535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F3A90BB6-C66D-4FEB-96BB-EECDBA9C8F12}" type="slidenum">
              <a:rPr lang="ru-RU" altLang="ru-RU" sz="1200" b="1">
                <a:solidFill>
                  <a:srgbClr val="006600"/>
                </a:solidFill>
              </a:rPr>
              <a:pPr algn="ctr"/>
              <a:t>45</a:t>
            </a:fld>
            <a:endParaRPr lang="ru-RU" altLang="ru-RU" sz="1200" b="1">
              <a:solidFill>
                <a:srgbClr val="006600"/>
              </a:solidFill>
            </a:endParaRPr>
          </a:p>
        </p:txBody>
      </p:sp>
      <p:sp>
        <p:nvSpPr>
          <p:cNvPr id="22536" name="Прямоугольник 1"/>
          <p:cNvSpPr>
            <a:spLocks noChangeArrowheads="1"/>
          </p:cNvSpPr>
          <p:nvPr/>
        </p:nvSpPr>
        <p:spPr bwMode="auto">
          <a:xfrm>
            <a:off x="407988" y="1628775"/>
            <a:ext cx="840105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altLang="ru-RU" dirty="0"/>
              <a:t>для базового центра оригинального семеноводства картофеля – 40-50 тысяч </a:t>
            </a:r>
            <a:r>
              <a:rPr lang="ru-RU" altLang="ru-RU" dirty="0" err="1"/>
              <a:t>микрорастений</a:t>
            </a:r>
            <a:r>
              <a:rPr lang="ru-RU" altLang="ru-RU" dirty="0"/>
              <a:t> </a:t>
            </a:r>
            <a:r>
              <a:rPr lang="en-US" altLang="ru-RU" dirty="0"/>
              <a:t>in</a:t>
            </a:r>
            <a:r>
              <a:rPr lang="ru-RU" altLang="ru-RU" dirty="0"/>
              <a:t>-</a:t>
            </a:r>
            <a:r>
              <a:rPr lang="en-US" altLang="ru-RU" dirty="0"/>
              <a:t>vitro</a:t>
            </a:r>
            <a:r>
              <a:rPr lang="ru-RU" altLang="ru-RU" dirty="0"/>
              <a:t>; 250-300 тысяч </a:t>
            </a:r>
            <a:r>
              <a:rPr lang="ru-RU" altLang="ru-RU" dirty="0" err="1"/>
              <a:t>миниклубней</a:t>
            </a:r>
            <a:r>
              <a:rPr lang="ru-RU" altLang="ru-RU" dirty="0"/>
              <a:t>; 70-80 тонн </a:t>
            </a:r>
            <a:r>
              <a:rPr lang="en-US" altLang="ru-RU" dirty="0"/>
              <a:t>I</a:t>
            </a:r>
            <a:r>
              <a:rPr lang="ru-RU" altLang="ru-RU" dirty="0"/>
              <a:t> поколения из </a:t>
            </a:r>
            <a:r>
              <a:rPr lang="ru-RU" altLang="ru-RU" dirty="0" err="1"/>
              <a:t>миниклубней</a:t>
            </a:r>
            <a:r>
              <a:rPr lang="ru-RU" altLang="ru-RU" dirty="0"/>
              <a:t>; 500-600 тонн супер-супер элиты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altLang="ru-RU" dirty="0"/>
              <a:t>для семеноводческого центра элитного семеноводства картофеля –                       не менее 500,0 тонн суперэлиты; не менее 2,0 тыс. тонн элиты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altLang="ru-RU" dirty="0"/>
              <a:t> для </a:t>
            </a:r>
            <a:r>
              <a:rPr lang="ru-RU" altLang="ru-RU" dirty="0" err="1"/>
              <a:t>селекционно</a:t>
            </a:r>
            <a:r>
              <a:rPr lang="ru-RU" altLang="ru-RU" dirty="0"/>
              <a:t>-семеноводческого центра по производству родительских форм гибридов кукурузы – 200-250 тонн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altLang="ru-RU"/>
              <a:t>для семеноводческого центра по производству</a:t>
            </a:r>
            <a:br>
              <a:rPr lang="ru-RU" altLang="ru-RU"/>
            </a:br>
            <a:r>
              <a:rPr lang="ru-RU" altLang="ru-RU"/>
              <a:t>семян подсолнечника – 1- 2 тыс. </a:t>
            </a:r>
            <a:r>
              <a:rPr lang="ru-RU" altLang="ru-RU" dirty="0"/>
              <a:t>тонн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altLang="ru-RU" dirty="0"/>
              <a:t>для семеноводческого центра по производству семян трав – 50-100 тонн;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altLang="ru-RU" dirty="0"/>
              <a:t>для семеноводческого центра по производству семян льна –50-100 тонн;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altLang="ru-RU" dirty="0"/>
              <a:t>для комплексного </a:t>
            </a:r>
            <a:r>
              <a:rPr lang="ru-RU" altLang="ru-RU" dirty="0" err="1"/>
              <a:t>селекционно</a:t>
            </a:r>
            <a:r>
              <a:rPr lang="ru-RU" altLang="ru-RU" dirty="0"/>
              <a:t>-семеноводческого центра по производству семян зерновых культур, зернобобовых культур, сои – 1,0-20,0 тыс. тонн</a:t>
            </a:r>
          </a:p>
        </p:txBody>
      </p:sp>
      <p:sp>
        <p:nvSpPr>
          <p:cNvPr id="22537" name="Rectangle 12"/>
          <p:cNvSpPr>
            <a:spLocks noChangeArrowheads="1"/>
          </p:cNvSpPr>
          <p:nvPr/>
        </p:nvSpPr>
        <p:spPr bwMode="auto">
          <a:xfrm>
            <a:off x="1835150" y="6592888"/>
            <a:ext cx="5389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>
                <a:solidFill>
                  <a:srgbClr val="006600"/>
                </a:solidFill>
              </a:rPr>
              <a:t>МИНИСТЕРСТВО СЕЛЬСКОГО ХОЗЯЙСТВА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8986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95263" y="1341438"/>
            <a:ext cx="8642350" cy="4929187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5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163513" y="115888"/>
            <a:ext cx="8528050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0" rIns="18000" bIns="0" anchor="ctr"/>
          <a:lstStyle/>
          <a:p>
            <a:pPr algn="ctr">
              <a:spcBef>
                <a:spcPct val="20000"/>
              </a:spcBef>
            </a:pPr>
            <a:r>
              <a:rPr lang="ru-RU" altLang="ru-RU" b="1">
                <a:solidFill>
                  <a:schemeClr val="bg1"/>
                </a:solidFill>
                <a:latin typeface="Arial" charset="0"/>
              </a:rPr>
              <a:t>Критерии конкурсного отбора инвестиционных проектов</a:t>
            </a:r>
            <a:br>
              <a:rPr lang="ru-RU" altLang="ru-RU" b="1">
                <a:solidFill>
                  <a:schemeClr val="bg1"/>
                </a:solidFill>
                <a:latin typeface="Arial" charset="0"/>
              </a:rPr>
            </a:br>
            <a:r>
              <a:rPr lang="ru-RU" altLang="ru-RU" b="1">
                <a:solidFill>
                  <a:schemeClr val="bg1"/>
                </a:solidFill>
                <a:latin typeface="Arial" charset="0"/>
              </a:rPr>
              <a:t>по созданию и модернизации в отношении плодохранилищ</a:t>
            </a:r>
          </a:p>
        </p:txBody>
      </p:sp>
      <p:cxnSp>
        <p:nvCxnSpPr>
          <p:cNvPr id="23556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57963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sp>
        <p:nvSpPr>
          <p:cNvPr id="23558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b="1">
              <a:solidFill>
                <a:srgbClr val="800000"/>
              </a:solidFill>
            </a:endParaRPr>
          </a:p>
        </p:txBody>
      </p:sp>
      <p:sp>
        <p:nvSpPr>
          <p:cNvPr id="23559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F80C49DD-6BAD-42E4-BC2C-0C2483A10759}" type="slidenum">
              <a:rPr lang="ru-RU" altLang="ru-RU" sz="1200" b="1">
                <a:solidFill>
                  <a:srgbClr val="006600"/>
                </a:solidFill>
              </a:rPr>
              <a:pPr algn="ctr"/>
              <a:t>46</a:t>
            </a:fld>
            <a:endParaRPr lang="ru-RU" altLang="ru-RU" sz="1200" b="1">
              <a:solidFill>
                <a:srgbClr val="006600"/>
              </a:solidFill>
            </a:endParaRPr>
          </a:p>
        </p:txBody>
      </p:sp>
      <p:sp>
        <p:nvSpPr>
          <p:cNvPr id="23560" name="Прямоугольник 1"/>
          <p:cNvSpPr>
            <a:spLocks noChangeArrowheads="1"/>
          </p:cNvSpPr>
          <p:nvPr/>
        </p:nvSpPr>
        <p:spPr bwMode="auto">
          <a:xfrm>
            <a:off x="676275" y="2060575"/>
            <a:ext cx="771207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altLang="ru-RU"/>
              <a:t>наличие заложенного собственного (или арендованного) сада площадью не менее 10 га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altLang="ru-RU"/>
              <a:t>наличие проекта на закладку сада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altLang="ru-RU"/>
              <a:t>мощность не менее 500 тонн единовременного хранения, но не более 10 000 тонн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altLang="ru-RU"/>
              <a:t>наличие системы противопожарной безопасности и технологических системам, обеспечивающих поддержание микроклимата в хранилище в соответствии с принятой технологией хранения плодов и ягод (в зависимости от наименования культуры)</a:t>
            </a:r>
          </a:p>
        </p:txBody>
      </p:sp>
      <p:sp>
        <p:nvSpPr>
          <p:cNvPr id="23561" name="Rectangle 12"/>
          <p:cNvSpPr>
            <a:spLocks noChangeArrowheads="1"/>
          </p:cNvSpPr>
          <p:nvPr/>
        </p:nvSpPr>
        <p:spPr bwMode="auto">
          <a:xfrm>
            <a:off x="1835150" y="6592888"/>
            <a:ext cx="5389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>
                <a:solidFill>
                  <a:srgbClr val="006600"/>
                </a:solidFill>
              </a:rPr>
              <a:t>МИНИСТЕРСТВО СЕЛЬСКОГО ХОЗЯЙСТВА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01609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438150" y="1403350"/>
            <a:ext cx="8340725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altLang="ru-RU" sz="1700"/>
              <a:t>наличие собственных (или арендованных) площадей под картофелем</a:t>
            </a:r>
            <a:br>
              <a:rPr lang="ru-RU" altLang="ru-RU" sz="1700"/>
            </a:br>
            <a:r>
              <a:rPr lang="ru-RU" altLang="ru-RU" sz="1700"/>
              <a:t>не менее 100 га (для картофелехранилищ)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altLang="ru-RU" sz="1700"/>
              <a:t>объем производства картофеля за год, предшествующий году получения субсидии, не менее 2 000 тонн (для картофелехранилищ)	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altLang="ru-RU" sz="1700"/>
              <a:t>наличие собственных (или арендованных) площадей под овощными культурами</a:t>
            </a:r>
            <a:br>
              <a:rPr lang="ru-RU" altLang="ru-RU" sz="1700"/>
            </a:br>
            <a:r>
              <a:rPr lang="ru-RU" altLang="ru-RU" sz="1700"/>
              <a:t> не менее 50 га (для овощехранилищ)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altLang="ru-RU" sz="1700"/>
              <a:t>объем производства овощных культур за год, предшествующий году получения субсидии не менее 2 000 тонн (для овощехранилищ)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altLang="ru-RU" sz="1700"/>
              <a:t>наличие комплекса специальных машин и оборудования по выращиванию,</a:t>
            </a:r>
            <a:br>
              <a:rPr lang="ru-RU" altLang="ru-RU" sz="1700"/>
            </a:br>
            <a:r>
              <a:rPr lang="ru-RU" altLang="ru-RU" sz="1700"/>
              <a:t>уборке и подработки картофеля и овощей по современным технологиям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altLang="ru-RU" sz="1700"/>
              <a:t>проект по строительству картофелехранилища и овощехранилища мощностью</a:t>
            </a:r>
            <a:br>
              <a:rPr lang="ru-RU" altLang="ru-RU" sz="1700"/>
            </a:br>
            <a:r>
              <a:rPr lang="ru-RU" altLang="ru-RU" sz="1700"/>
              <a:t>не менее 1000 тонн единовременного хранения, но не более 10 000  тонн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altLang="ru-RU" sz="1700"/>
              <a:t>наличие технологических систем, обеспечивающих поддержание микроклимата</a:t>
            </a:r>
            <a:br>
              <a:rPr lang="ru-RU" altLang="ru-RU" sz="1700"/>
            </a:br>
            <a:r>
              <a:rPr lang="ru-RU" altLang="ru-RU" sz="1700"/>
              <a:t>в хранилище в соответствии с принятой технологией хранения картофеля и овощей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altLang="ru-RU" sz="1700"/>
              <a:t>при модернизации картофелехранилищ и овощехранилищ улучшение систем, перечисленных в пункте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altLang="ru-RU" sz="1700"/>
              <a:t>увеличение мощности по хранению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50825" y="1125538"/>
            <a:ext cx="8642350" cy="543242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5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4580" name="AutoShape 3"/>
          <p:cNvSpPr>
            <a:spLocks noChangeArrowheads="1"/>
          </p:cNvSpPr>
          <p:nvPr/>
        </p:nvSpPr>
        <p:spPr bwMode="auto">
          <a:xfrm>
            <a:off x="163513" y="115888"/>
            <a:ext cx="8528050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0" rIns="18000" bIns="0" anchor="ctr"/>
          <a:lstStyle/>
          <a:p>
            <a:pPr algn="ctr">
              <a:spcBef>
                <a:spcPct val="20000"/>
              </a:spcBef>
            </a:pPr>
            <a:r>
              <a:rPr lang="ru-RU" altLang="ru-RU" b="1">
                <a:solidFill>
                  <a:schemeClr val="bg1"/>
                </a:solidFill>
                <a:latin typeface="Arial" charset="0"/>
              </a:rPr>
              <a:t>Критерии конкурсного отбора инвестиционных проектов</a:t>
            </a:r>
            <a:br>
              <a:rPr lang="ru-RU" altLang="ru-RU" b="1">
                <a:solidFill>
                  <a:schemeClr val="bg1"/>
                </a:solidFill>
                <a:latin typeface="Arial" charset="0"/>
              </a:rPr>
            </a:br>
            <a:r>
              <a:rPr lang="ru-RU" altLang="ru-RU" b="1">
                <a:solidFill>
                  <a:schemeClr val="bg1"/>
                </a:solidFill>
                <a:latin typeface="Arial" charset="0"/>
              </a:rPr>
              <a:t>по созданию и модернизации в отношении</a:t>
            </a:r>
            <a:br>
              <a:rPr lang="ru-RU" altLang="ru-RU" b="1">
                <a:solidFill>
                  <a:schemeClr val="bg1"/>
                </a:solidFill>
                <a:latin typeface="Arial" charset="0"/>
              </a:rPr>
            </a:br>
            <a:r>
              <a:rPr lang="ru-RU" altLang="ru-RU" b="1">
                <a:solidFill>
                  <a:schemeClr val="bg1"/>
                </a:solidFill>
                <a:latin typeface="Arial" charset="0"/>
              </a:rPr>
              <a:t>картофелехранилищ и овощехранилищ</a:t>
            </a:r>
          </a:p>
        </p:txBody>
      </p:sp>
      <p:cxnSp>
        <p:nvCxnSpPr>
          <p:cNvPr id="24581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57963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sp>
        <p:nvSpPr>
          <p:cNvPr id="24583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b="1">
              <a:solidFill>
                <a:srgbClr val="800000"/>
              </a:solidFill>
            </a:endParaRPr>
          </a:p>
        </p:txBody>
      </p:sp>
      <p:sp>
        <p:nvSpPr>
          <p:cNvPr id="24584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6940ADFA-666A-45B4-BFC6-2501ACE042B6}" type="slidenum">
              <a:rPr lang="ru-RU" altLang="ru-RU" sz="1200" b="1">
                <a:solidFill>
                  <a:srgbClr val="006600"/>
                </a:solidFill>
              </a:rPr>
              <a:pPr algn="ctr"/>
              <a:t>47</a:t>
            </a:fld>
            <a:endParaRPr lang="ru-RU" altLang="ru-RU" sz="1200" b="1">
              <a:solidFill>
                <a:srgbClr val="006600"/>
              </a:solidFill>
            </a:endParaRPr>
          </a:p>
        </p:txBody>
      </p:sp>
      <p:sp>
        <p:nvSpPr>
          <p:cNvPr id="24585" name="Rectangle 12"/>
          <p:cNvSpPr>
            <a:spLocks noChangeArrowheads="1"/>
          </p:cNvSpPr>
          <p:nvPr/>
        </p:nvSpPr>
        <p:spPr bwMode="auto">
          <a:xfrm>
            <a:off x="1835150" y="6592888"/>
            <a:ext cx="5389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>
                <a:solidFill>
                  <a:srgbClr val="006600"/>
                </a:solidFill>
              </a:rPr>
              <a:t>МИНИСТЕРСТВО СЕЛЬСКОГО ХОЗЯЙСТВА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1575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3"/>
          <p:cNvSpPr>
            <a:spLocks noChangeArrowheads="1"/>
          </p:cNvSpPr>
          <p:nvPr/>
        </p:nvSpPr>
        <p:spPr bwMode="auto">
          <a:xfrm>
            <a:off x="146050" y="44450"/>
            <a:ext cx="8858250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400" b="1">
                <a:solidFill>
                  <a:srgbClr val="FFFFFF"/>
                </a:solidFill>
              </a:rPr>
              <a:t>Субсидирование в 2015 году краткосрочных кредитов (займов)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1288" y="692150"/>
            <a:ext cx="8824912" cy="1944688"/>
          </a:xfrm>
          <a:prstGeom prst="roundRect">
            <a:avLst>
              <a:gd name="adj" fmla="val 9723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Arial" panose="020B0604020202020204" pitchFamily="34" charset="0"/>
              </a:rPr>
              <a:t>Возмещение из </a:t>
            </a:r>
            <a:r>
              <a:rPr lang="ru-RU" sz="1600" b="1" dirty="0">
                <a:solidFill>
                  <a:srgbClr val="C00000"/>
                </a:solidFill>
                <a:cs typeface="Arial" panose="020B0604020202020204" pitchFamily="34" charset="0"/>
              </a:rPr>
              <a:t>ФЕДЕРАЛЬНОГО</a:t>
            </a:r>
            <a:r>
              <a:rPr lang="ru-RU" sz="1600" b="1" dirty="0">
                <a:solidFill>
                  <a:schemeClr val="tx1"/>
                </a:solidFill>
                <a:cs typeface="Arial" panose="020B0604020202020204" pitchFamily="34" charset="0"/>
              </a:rPr>
              <a:t> бюджета по краткосрочным кредитам (займам) </a:t>
            </a:r>
            <a:r>
              <a:rPr lang="ru-RU" sz="1400" b="1" dirty="0">
                <a:solidFill>
                  <a:schemeClr val="tx1"/>
                </a:solidFill>
                <a:cs typeface="Arial" panose="020B0604020202020204" pitchFamily="34" charset="0"/>
              </a:rPr>
              <a:t>(в соответствии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0" b="1" i="1" dirty="0">
                <a:solidFill>
                  <a:schemeClr val="tx1"/>
                </a:solidFill>
                <a:cs typeface="Arial" panose="020B0604020202020204" pitchFamily="34" charset="0"/>
              </a:rPr>
              <a:t>Постановлением Правительства Российской Федерации от </a:t>
            </a:r>
            <a:r>
              <a:rPr lang="ru-RU" sz="1600" b="1" i="1" dirty="0">
                <a:solidFill>
                  <a:schemeClr val="tx2"/>
                </a:solidFill>
                <a:cs typeface="Arial" panose="020B0604020202020204" pitchFamily="34" charset="0"/>
              </a:rPr>
              <a:t>27 января 2015 г. № 53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Arial" panose="020B0604020202020204" pitchFamily="34" charset="0"/>
              </a:rPr>
              <a:t>В 2015 году определяется по формуле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ru-RU" sz="1400" b="1" dirty="0">
                <a:solidFill>
                  <a:schemeClr val="tx1"/>
                </a:solidFill>
                <a:cs typeface="Arial" panose="020B0604020202020204" pitchFamily="34" charset="0"/>
              </a:rPr>
              <a:t>Z1j = СТ </a:t>
            </a:r>
            <a:r>
              <a:rPr lang="ru-RU" sz="1400" b="1" dirty="0" err="1">
                <a:solidFill>
                  <a:schemeClr val="tx1"/>
                </a:solidFill>
                <a:cs typeface="Arial" panose="020B0604020202020204" pitchFamily="34" charset="0"/>
              </a:rPr>
              <a:t>реф</a:t>
            </a:r>
            <a:r>
              <a:rPr lang="ru-RU" sz="1400" b="1" dirty="0">
                <a:solidFill>
                  <a:schemeClr val="tx1"/>
                </a:solidFill>
                <a:cs typeface="Arial" panose="020B0604020202020204" pitchFamily="34" charset="0"/>
              </a:rPr>
              <a:t> x 110,0 процентов + КС - INF = </a:t>
            </a:r>
            <a:r>
              <a:rPr lang="ru-RU" sz="2400" b="1" dirty="0">
                <a:solidFill>
                  <a:srgbClr val="C00000"/>
                </a:solidFill>
                <a:cs typeface="Arial" panose="020B0604020202020204" pitchFamily="34" charset="0"/>
              </a:rPr>
              <a:t>14,68%</a:t>
            </a:r>
            <a:endParaRPr lang="ru-RU" sz="16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  <a:cs typeface="Arial" panose="020B0604020202020204" pitchFamily="34" charset="0"/>
              </a:rPr>
              <a:t>(СТ </a:t>
            </a:r>
            <a:r>
              <a:rPr lang="ru-RU" sz="1000" b="1" dirty="0" err="1">
                <a:solidFill>
                  <a:schemeClr val="tx1"/>
                </a:solidFill>
                <a:cs typeface="Arial" panose="020B0604020202020204" pitchFamily="34" charset="0"/>
              </a:rPr>
              <a:t>реф</a:t>
            </a:r>
            <a:r>
              <a:rPr lang="ru-RU" sz="1000" b="1" dirty="0">
                <a:solidFill>
                  <a:schemeClr val="tx1"/>
                </a:solidFill>
                <a:cs typeface="Arial" panose="020B0604020202020204" pitchFamily="34" charset="0"/>
              </a:rPr>
              <a:t>. – ставка рефинансирования Центробанка на 01.01.2015; КС – ключевая ставка Центробанка на 01.01.2015 ; </a:t>
            </a:r>
            <a:r>
              <a:rPr lang="en-US" sz="1000" b="1" dirty="0">
                <a:solidFill>
                  <a:schemeClr val="tx1"/>
                </a:solidFill>
                <a:cs typeface="Arial" panose="020B0604020202020204" pitchFamily="34" charset="0"/>
              </a:rPr>
              <a:t>INF – </a:t>
            </a:r>
            <a:r>
              <a:rPr lang="ru-RU" sz="1000" b="1" dirty="0">
                <a:solidFill>
                  <a:schemeClr val="tx1"/>
                </a:solidFill>
                <a:cs typeface="Arial" panose="020B0604020202020204" pitchFamily="34" charset="0"/>
              </a:rPr>
              <a:t>уровень инфляции за 2014 год)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cs typeface="Arial" panose="020B0604020202020204" pitchFamily="34" charset="0"/>
              </a:rPr>
              <a:t>Возмещение из </a:t>
            </a:r>
            <a:r>
              <a:rPr lang="ru-RU" sz="1600" b="1" dirty="0">
                <a:solidFill>
                  <a:srgbClr val="C00000"/>
                </a:solidFill>
                <a:cs typeface="Arial" panose="020B0604020202020204" pitchFamily="34" charset="0"/>
              </a:rPr>
              <a:t>РЕГИОНАЛЬНОГО</a:t>
            </a:r>
            <a:r>
              <a:rPr lang="ru-RU" sz="1600" b="1" dirty="0">
                <a:solidFill>
                  <a:schemeClr val="tx1"/>
                </a:solidFill>
                <a:cs typeface="Arial" panose="020B0604020202020204" pitchFamily="34" charset="0"/>
              </a:rPr>
              <a:t> бюджета по краткосрочным кредитам (займам) в 2015 году составляет </a:t>
            </a:r>
            <a:r>
              <a:rPr 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от </a:t>
            </a:r>
            <a:r>
              <a:rPr lang="ru-RU" sz="2400" b="1" dirty="0">
                <a:solidFill>
                  <a:srgbClr val="C00000"/>
                </a:solidFill>
                <a:cs typeface="Arial" panose="020B0604020202020204" pitchFamily="34" charset="0"/>
              </a:rPr>
              <a:t>1,65% </a:t>
            </a:r>
            <a:r>
              <a:rPr 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до</a:t>
            </a:r>
            <a:r>
              <a:rPr lang="ru-RU" sz="2400" b="1" dirty="0">
                <a:solidFill>
                  <a:srgbClr val="C00000"/>
                </a:solidFill>
                <a:cs typeface="Arial" panose="020B0604020202020204" pitchFamily="34" charset="0"/>
              </a:rPr>
              <a:t> 2,75%</a:t>
            </a:r>
            <a:endParaRPr lang="ru-RU" sz="16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cs typeface="Arial" panose="020B0604020202020204" pitchFamily="34" charset="0"/>
              </a:rPr>
              <a:t>КОНСОЛИДИРОВАННЫЙ</a:t>
            </a:r>
            <a:r>
              <a:rPr lang="ru-RU" sz="1600" b="1" dirty="0">
                <a:solidFill>
                  <a:schemeClr val="tx1"/>
                </a:solidFill>
                <a:cs typeface="Arial" panose="020B0604020202020204" pitchFamily="34" charset="0"/>
              </a:rPr>
              <a:t> уровень возмещения составит </a:t>
            </a:r>
            <a:r>
              <a:rPr lang="ru-RU" sz="1600" b="1" dirty="0">
                <a:solidFill>
                  <a:srgbClr val="C00000"/>
                </a:solidFill>
                <a:cs typeface="Arial" panose="020B0604020202020204" pitchFamily="34" charset="0"/>
              </a:rPr>
              <a:t>от</a:t>
            </a:r>
            <a:r>
              <a:rPr lang="ru-RU" sz="16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cs typeface="Arial" panose="020B0604020202020204" pitchFamily="34" charset="0"/>
              </a:rPr>
              <a:t>16,33% </a:t>
            </a:r>
            <a:r>
              <a:rPr 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до</a:t>
            </a:r>
            <a:r>
              <a:rPr lang="ru-RU" sz="2400" b="1" dirty="0">
                <a:solidFill>
                  <a:srgbClr val="C00000"/>
                </a:solidFill>
                <a:cs typeface="Arial" panose="020B0604020202020204" pitchFamily="34" charset="0"/>
              </a:rPr>
              <a:t> 17,43%</a:t>
            </a: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>
              <a:solidFill>
                <a:srgbClr val="800000"/>
              </a:solidFill>
              <a:latin typeface="Calibri"/>
              <a:cs typeface="+mn-cs"/>
            </a:endParaRPr>
          </a:p>
        </p:txBody>
      </p:sp>
      <p:sp>
        <p:nvSpPr>
          <p:cNvPr id="15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9D4C5C4-AE6A-4157-94A5-0CD28B658FC6}" type="slidenum">
              <a:rPr lang="ru-RU" sz="1400" b="1">
                <a:solidFill>
                  <a:srgbClr val="006600"/>
                </a:solidFill>
                <a:latin typeface="Calibri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ru-RU" sz="1400" b="1" dirty="0">
              <a:solidFill>
                <a:srgbClr val="006600"/>
              </a:solidFill>
              <a:latin typeface="Calibri"/>
              <a:cs typeface="+mn-cs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25607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57963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8" name="Rectangle 12"/>
          <p:cNvSpPr>
            <a:spLocks noChangeArrowheads="1"/>
          </p:cNvSpPr>
          <p:nvPr/>
        </p:nvSpPr>
        <p:spPr bwMode="auto">
          <a:xfrm>
            <a:off x="1042988" y="6592888"/>
            <a:ext cx="7453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388" y="2708275"/>
            <a:ext cx="8824912" cy="2808288"/>
          </a:xfrm>
          <a:prstGeom prst="roundRect">
            <a:avLst>
              <a:gd name="adj" fmla="val 972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lvl="2" indent="539750">
              <a:defRPr/>
            </a:pPr>
            <a:r>
              <a:rPr lang="ru-RU" sz="1600" b="1" i="1" dirty="0">
                <a:solidFill>
                  <a:schemeClr val="tx1"/>
                </a:solidFill>
                <a:cs typeface="Arial" panose="020B0604020202020204" pitchFamily="34" charset="0"/>
              </a:rPr>
              <a:t>Пример </a:t>
            </a:r>
            <a:r>
              <a:rPr lang="ru-RU" sz="1600" b="1" i="1" dirty="0">
                <a:solidFill>
                  <a:schemeClr val="tx1"/>
                </a:solidFill>
              </a:rPr>
              <a:t>расчета субсидирования части процентной ставки на уплату процентов по кредитам, заключенным до 1 года в растениеводстве:</a:t>
            </a:r>
            <a:endParaRPr lang="ru-RU" sz="1600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500" b="1" i="1" dirty="0">
                <a:solidFill>
                  <a:schemeClr val="tx1"/>
                </a:solidFill>
              </a:rPr>
              <a:t>Сумма кредита - </a:t>
            </a:r>
            <a:r>
              <a:rPr lang="ru-RU" sz="1600" b="1" i="1" dirty="0">
                <a:solidFill>
                  <a:srgbClr val="C00000"/>
                </a:solidFill>
              </a:rPr>
              <a:t>100 млн. рублей</a:t>
            </a:r>
            <a:r>
              <a:rPr lang="ru-RU" sz="1500" b="1" i="1" dirty="0">
                <a:solidFill>
                  <a:srgbClr val="C00000"/>
                </a:solidFill>
              </a:rPr>
              <a:t> </a:t>
            </a:r>
          </a:p>
          <a:p>
            <a:pPr>
              <a:defRPr/>
            </a:pPr>
            <a:r>
              <a:rPr lang="ru-RU" sz="1500" b="1" i="1" dirty="0">
                <a:solidFill>
                  <a:schemeClr val="tx1"/>
                </a:solidFill>
              </a:rPr>
              <a:t>Проценты по кредиту - </a:t>
            </a:r>
            <a:r>
              <a:rPr lang="ru-RU" sz="1600" b="1" i="1" dirty="0">
                <a:solidFill>
                  <a:srgbClr val="C00000"/>
                </a:solidFill>
              </a:rPr>
              <a:t>20%</a:t>
            </a:r>
            <a:r>
              <a:rPr lang="ru-RU" sz="1500" b="1" i="1" dirty="0">
                <a:solidFill>
                  <a:schemeClr val="tx1"/>
                </a:solidFill>
              </a:rPr>
              <a:t> годовых</a:t>
            </a:r>
          </a:p>
          <a:p>
            <a:pPr>
              <a:defRPr/>
            </a:pPr>
            <a:r>
              <a:rPr lang="ru-RU" sz="1500" b="1" i="1" dirty="0">
                <a:solidFill>
                  <a:schemeClr val="tx1"/>
                </a:solidFill>
              </a:rPr>
              <a:t>Стоимость обслуживания кредита в год - </a:t>
            </a:r>
            <a:r>
              <a:rPr lang="ru-RU" sz="1500" b="1" i="1" dirty="0">
                <a:solidFill>
                  <a:srgbClr val="C00000"/>
                </a:solidFill>
              </a:rPr>
              <a:t>20 млн. рублей </a:t>
            </a:r>
            <a:r>
              <a:rPr lang="ru-RU" sz="1500" b="1" i="1" dirty="0">
                <a:solidFill>
                  <a:schemeClr val="tx1"/>
                </a:solidFill>
              </a:rPr>
              <a:t>(уплаченные за год проценты)</a:t>
            </a:r>
          </a:p>
          <a:p>
            <a:pPr>
              <a:defRPr/>
            </a:pPr>
            <a:r>
              <a:rPr lang="ru-RU" sz="1500" b="1" i="1" dirty="0">
                <a:solidFill>
                  <a:schemeClr val="tx1"/>
                </a:solidFill>
              </a:rPr>
              <a:t>Возмещение уплаченных процентов из федерального бюджета -</a:t>
            </a:r>
            <a:r>
              <a:rPr lang="ru-RU" sz="1500" b="1" i="1" dirty="0">
                <a:solidFill>
                  <a:srgbClr val="C00000"/>
                </a:solidFill>
              </a:rPr>
              <a:t>14,68%</a:t>
            </a:r>
            <a:r>
              <a:rPr lang="ru-RU" sz="1500" b="1" i="1" dirty="0">
                <a:solidFill>
                  <a:schemeClr val="tx1"/>
                </a:solidFill>
              </a:rPr>
              <a:t> или </a:t>
            </a:r>
            <a:r>
              <a:rPr lang="ru-RU" sz="1500" b="1" i="1" dirty="0">
                <a:solidFill>
                  <a:srgbClr val="C00000"/>
                </a:solidFill>
              </a:rPr>
              <a:t>14,68</a:t>
            </a:r>
            <a:r>
              <a:rPr lang="ru-RU" sz="1500" b="1" i="1" dirty="0">
                <a:solidFill>
                  <a:schemeClr val="tx1"/>
                </a:solidFill>
              </a:rPr>
              <a:t> млн. рублей. </a:t>
            </a:r>
          </a:p>
          <a:p>
            <a:pPr>
              <a:defRPr/>
            </a:pPr>
            <a:r>
              <a:rPr lang="ru-RU" sz="1500" b="1" i="1" dirty="0">
                <a:solidFill>
                  <a:schemeClr val="tx1"/>
                </a:solidFill>
              </a:rPr>
              <a:t>Возмещение уплаченных процентов из регионального бюджета от </a:t>
            </a:r>
            <a:r>
              <a:rPr lang="ru-RU" sz="1500" b="1" i="1" dirty="0">
                <a:solidFill>
                  <a:srgbClr val="C00000"/>
                </a:solidFill>
              </a:rPr>
              <a:t>1,65% до 2,75% </a:t>
            </a:r>
            <a:r>
              <a:rPr lang="ru-RU" sz="1500" b="1" i="1" dirty="0">
                <a:solidFill>
                  <a:schemeClr val="tx1"/>
                </a:solidFill>
              </a:rPr>
              <a:t>или от </a:t>
            </a:r>
            <a:r>
              <a:rPr lang="ru-RU" sz="1500" b="1" i="1" dirty="0">
                <a:solidFill>
                  <a:srgbClr val="C00000"/>
                </a:solidFill>
              </a:rPr>
              <a:t>1,65 до 2,75</a:t>
            </a:r>
            <a:r>
              <a:rPr lang="ru-RU" sz="1500" b="1" i="1" dirty="0">
                <a:solidFill>
                  <a:schemeClr val="tx1"/>
                </a:solidFill>
              </a:rPr>
              <a:t> млн. рублей.</a:t>
            </a:r>
            <a:endParaRPr lang="ru-RU" sz="1500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000" b="1" i="1" dirty="0">
                <a:solidFill>
                  <a:schemeClr val="tx2"/>
                </a:solidFill>
              </a:rPr>
              <a:t>Итого %</a:t>
            </a:r>
            <a:r>
              <a:rPr lang="ru-RU" sz="1600" b="1" i="1" dirty="0">
                <a:solidFill>
                  <a:schemeClr val="tx1"/>
                </a:solidFill>
              </a:rPr>
              <a:t> уплаченных </a:t>
            </a:r>
            <a:r>
              <a:rPr lang="ru-RU" sz="1600" b="1" i="1" dirty="0" err="1">
                <a:solidFill>
                  <a:schemeClr val="tx1"/>
                </a:solidFill>
              </a:rPr>
              <a:t>сельхозтоваропроизводителям</a:t>
            </a:r>
            <a:r>
              <a:rPr lang="ru-RU" sz="1600" b="1" i="1" dirty="0">
                <a:solidFill>
                  <a:schemeClr val="tx1"/>
                </a:solidFill>
              </a:rPr>
              <a:t> за вычетом субсидий: </a:t>
            </a:r>
          </a:p>
          <a:p>
            <a:pPr algn="ctr">
              <a:defRPr/>
            </a:pPr>
            <a:r>
              <a:rPr lang="ru-RU" sz="1600" b="1" i="1" dirty="0">
                <a:solidFill>
                  <a:srgbClr val="C00000"/>
                </a:solidFill>
              </a:rPr>
              <a:t>20</a:t>
            </a:r>
            <a:r>
              <a:rPr lang="ru-RU" sz="1600" b="1" i="1" dirty="0">
                <a:solidFill>
                  <a:srgbClr val="FF0000"/>
                </a:solidFill>
              </a:rPr>
              <a:t>% - </a:t>
            </a:r>
            <a:r>
              <a:rPr lang="ru-RU" sz="1600" b="1" i="1" dirty="0">
                <a:solidFill>
                  <a:srgbClr val="C00000"/>
                </a:solidFill>
              </a:rPr>
              <a:t>14,68%</a:t>
            </a:r>
            <a:r>
              <a:rPr lang="ru-RU" sz="1600" b="1" i="1" dirty="0">
                <a:solidFill>
                  <a:schemeClr val="tx1"/>
                </a:solidFill>
              </a:rPr>
              <a:t> </a:t>
            </a:r>
            <a:r>
              <a:rPr lang="ru-RU" sz="1600" b="1" i="1" dirty="0">
                <a:solidFill>
                  <a:srgbClr val="FF0000"/>
                </a:solidFill>
              </a:rPr>
              <a:t>- (1,65% ≤ 2,75%) = </a:t>
            </a:r>
            <a:r>
              <a:rPr lang="ru-RU" sz="1600" b="1" i="1" dirty="0">
                <a:solidFill>
                  <a:schemeClr val="tx1"/>
                </a:solidFill>
              </a:rPr>
              <a:t>от</a:t>
            </a:r>
            <a:r>
              <a:rPr lang="ru-RU" sz="16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>
                <a:solidFill>
                  <a:srgbClr val="C00000"/>
                </a:solidFill>
              </a:rPr>
              <a:t>2,57%</a:t>
            </a:r>
            <a:r>
              <a:rPr lang="ru-RU" sz="2000" b="1" i="1" dirty="0">
                <a:solidFill>
                  <a:schemeClr val="tx1"/>
                </a:solidFill>
              </a:rPr>
              <a:t> до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>
                <a:solidFill>
                  <a:srgbClr val="C00000"/>
                </a:solidFill>
              </a:rPr>
              <a:t>3,67% </a:t>
            </a:r>
            <a:r>
              <a:rPr lang="ru-RU" b="1" i="1" dirty="0">
                <a:solidFill>
                  <a:schemeClr val="tx1"/>
                </a:solidFill>
              </a:rPr>
              <a:t>(от </a:t>
            </a:r>
            <a:r>
              <a:rPr lang="ru-RU" b="1" i="1" dirty="0">
                <a:solidFill>
                  <a:srgbClr val="C00000"/>
                </a:solidFill>
              </a:rPr>
              <a:t>2,57</a:t>
            </a:r>
            <a:r>
              <a:rPr lang="ru-RU" b="1" i="1" dirty="0">
                <a:solidFill>
                  <a:schemeClr val="tx1"/>
                </a:solidFill>
              </a:rPr>
              <a:t> до </a:t>
            </a:r>
            <a:r>
              <a:rPr lang="ru-RU" b="1" i="1" dirty="0">
                <a:solidFill>
                  <a:srgbClr val="C00000"/>
                </a:solidFill>
              </a:rPr>
              <a:t>3,67</a:t>
            </a:r>
            <a:r>
              <a:rPr lang="ru-RU" b="1" i="1" dirty="0">
                <a:solidFill>
                  <a:schemeClr val="tx1"/>
                </a:solidFill>
              </a:rPr>
              <a:t> млн. рублей)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tx2"/>
                </a:solidFill>
              </a:rPr>
              <a:t>Возмещение</a:t>
            </a:r>
            <a:r>
              <a:rPr lang="ru-RU" sz="1600" b="1" i="1" dirty="0">
                <a:solidFill>
                  <a:schemeClr val="tx1"/>
                </a:solidFill>
              </a:rPr>
              <a:t> от </a:t>
            </a:r>
            <a:r>
              <a:rPr lang="ru-RU" b="1" i="1" dirty="0">
                <a:solidFill>
                  <a:srgbClr val="C00000"/>
                </a:solidFill>
              </a:rPr>
              <a:t>16,33%</a:t>
            </a:r>
            <a:r>
              <a:rPr lang="ru-RU" sz="1600" b="1" i="1" dirty="0">
                <a:solidFill>
                  <a:srgbClr val="C00000"/>
                </a:solidFill>
              </a:rPr>
              <a:t> </a:t>
            </a:r>
            <a:r>
              <a:rPr lang="ru-RU" sz="1600" b="1" i="1" dirty="0">
                <a:solidFill>
                  <a:schemeClr val="tx1"/>
                </a:solidFill>
              </a:rPr>
              <a:t>до </a:t>
            </a:r>
            <a:r>
              <a:rPr lang="ru-RU" b="1" i="1" dirty="0">
                <a:solidFill>
                  <a:srgbClr val="C00000"/>
                </a:solidFill>
              </a:rPr>
              <a:t>17,43% </a:t>
            </a:r>
            <a:r>
              <a:rPr lang="ru-RU" b="1" i="1" dirty="0">
                <a:solidFill>
                  <a:schemeClr val="tx1"/>
                </a:solidFill>
              </a:rPr>
              <a:t>(от </a:t>
            </a:r>
            <a:r>
              <a:rPr lang="ru-RU" b="1" i="1" dirty="0">
                <a:solidFill>
                  <a:srgbClr val="C00000"/>
                </a:solidFill>
              </a:rPr>
              <a:t>16,33 </a:t>
            </a:r>
            <a:r>
              <a:rPr lang="ru-RU" b="1" i="1" dirty="0">
                <a:solidFill>
                  <a:schemeClr val="tx1"/>
                </a:solidFill>
              </a:rPr>
              <a:t>до </a:t>
            </a:r>
            <a:r>
              <a:rPr lang="ru-RU" b="1" i="1" dirty="0">
                <a:solidFill>
                  <a:srgbClr val="C00000"/>
                </a:solidFill>
              </a:rPr>
              <a:t>17,43</a:t>
            </a:r>
            <a:r>
              <a:rPr lang="ru-RU" b="1" i="1" dirty="0">
                <a:solidFill>
                  <a:schemeClr val="tx1"/>
                </a:solidFill>
              </a:rPr>
              <a:t> млн. рублей)</a:t>
            </a:r>
            <a:endParaRPr lang="ru-RU" sz="1600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1138" y="5589588"/>
            <a:ext cx="8793162" cy="863600"/>
          </a:xfrm>
          <a:prstGeom prst="roundRect">
            <a:avLst>
              <a:gd name="adj" fmla="val 9723"/>
            </a:avLst>
          </a:prstGeom>
          <a:noFill/>
          <a:ln>
            <a:solidFill>
              <a:srgbClr val="FFFFC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indent="5429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tx1"/>
                </a:solidFill>
                <a:cs typeface="Times New Roman" pitchFamily="18" charset="0"/>
              </a:rPr>
              <a:t>Субсидирование части процентной ставки на возмещение части затрат на уплату процентов по кредитам, заключенным на срок до 1 года на: приобретение горюче-смазочных материалов, средств защиты растений, минеральных удобрений, семян (кроме элитных), электроэнергии (используемой для орошения), запасных частей и материалов для ремонта сельскохозяйственной техники, оборудования, грузовых автомобилей и тракторов, материалов, используемых для капельного орошения </a:t>
            </a:r>
            <a:endParaRPr lang="ru-RU" altLang="ru-RU" sz="13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3"/>
          <p:cNvSpPr>
            <a:spLocks noChangeArrowheads="1"/>
          </p:cNvSpPr>
          <p:nvPr/>
        </p:nvSpPr>
        <p:spPr bwMode="auto">
          <a:xfrm>
            <a:off x="146050" y="115888"/>
            <a:ext cx="8858250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400" b="1">
                <a:solidFill>
                  <a:srgbClr val="FFFFFF"/>
                </a:solidFill>
              </a:rPr>
              <a:t>Субсидирование в 2015 году инвестиционных кредитов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9700" y="692150"/>
            <a:ext cx="8824913" cy="1657350"/>
          </a:xfrm>
          <a:prstGeom prst="roundRect">
            <a:avLst>
              <a:gd name="adj" fmla="val 9723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</a:rPr>
              <a:t>Возмещение из </a:t>
            </a:r>
            <a:r>
              <a:rPr lang="ru-RU" b="1" dirty="0">
                <a:solidFill>
                  <a:srgbClr val="C00000"/>
                </a:solidFill>
                <a:cs typeface="Arial" panose="020B0604020202020204" pitchFamily="34" charset="0"/>
              </a:rPr>
              <a:t>ФЕДЕРАЛЬНОГО</a:t>
            </a: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</a:rPr>
              <a:t> бюджета составляет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cs typeface="Arial" panose="020B0604020202020204" pitchFamily="34" charset="0"/>
              </a:rPr>
              <a:t>8,25% </a:t>
            </a:r>
            <a:r>
              <a:rPr lang="ru-RU" sz="1600" b="1" dirty="0">
                <a:solidFill>
                  <a:schemeClr val="tx1"/>
                </a:solidFill>
                <a:cs typeface="Arial" panose="020B0604020202020204" pitchFamily="34" charset="0"/>
              </a:rPr>
              <a:t>(ставка рефинансирования Банка России)</a:t>
            </a:r>
            <a:endParaRPr lang="ru-RU" sz="2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6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</a:rPr>
              <a:t>Возмещение из </a:t>
            </a:r>
            <a:r>
              <a:rPr lang="ru-RU" b="1" dirty="0">
                <a:solidFill>
                  <a:srgbClr val="C00000"/>
                </a:solidFill>
                <a:cs typeface="Arial" panose="020B0604020202020204" pitchFamily="34" charset="0"/>
              </a:rPr>
              <a:t>РЕГИОНАЛЬНОГО</a:t>
            </a: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</a:rPr>
              <a:t> бюджета по инвестиционным кредитам в 2015 году в растениеводстве составляет </a:t>
            </a:r>
            <a:r>
              <a:rPr lang="ru-RU" sz="2400" b="1" dirty="0">
                <a:solidFill>
                  <a:srgbClr val="C00000"/>
                </a:solidFill>
                <a:cs typeface="Arial" panose="020B0604020202020204" pitchFamily="34" charset="0"/>
              </a:rPr>
              <a:t>от 1,65% до 2,75%</a:t>
            </a:r>
            <a:endParaRPr lang="ru-RU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cs typeface="Arial" panose="020B0604020202020204" pitchFamily="34" charset="0"/>
              </a:rPr>
              <a:t>КОНСОЛИДИРОВАННЫЙ</a:t>
            </a: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</a:rPr>
              <a:t> уровень возмещения составит от </a:t>
            </a:r>
            <a:r>
              <a:rPr lang="ru-RU" sz="2400" b="1" dirty="0">
                <a:solidFill>
                  <a:srgbClr val="C00000"/>
                </a:solidFill>
                <a:cs typeface="Arial" panose="020B0604020202020204" pitchFamily="34" charset="0"/>
              </a:rPr>
              <a:t>9,9% </a:t>
            </a:r>
            <a:r>
              <a:rPr lang="ru-RU" dirty="0">
                <a:solidFill>
                  <a:srgbClr val="C00000"/>
                </a:solidFill>
                <a:cs typeface="Arial" panose="020B0604020202020204" pitchFamily="34" charset="0"/>
              </a:rPr>
              <a:t>до</a:t>
            </a:r>
            <a:r>
              <a:rPr lang="ru-RU" sz="2400" b="1" dirty="0">
                <a:solidFill>
                  <a:srgbClr val="C00000"/>
                </a:solidFill>
                <a:cs typeface="Arial" panose="020B0604020202020204" pitchFamily="34" charset="0"/>
              </a:rPr>
              <a:t> 11,0%</a:t>
            </a: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>
              <a:solidFill>
                <a:srgbClr val="800000"/>
              </a:solidFill>
              <a:latin typeface="Calibri"/>
              <a:cs typeface="+mn-cs"/>
            </a:endParaRPr>
          </a:p>
        </p:txBody>
      </p:sp>
      <p:sp>
        <p:nvSpPr>
          <p:cNvPr id="15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456BBBF-6159-4B2F-BE5D-F7988BFC5683}" type="slidenum">
              <a:rPr lang="ru-RU" sz="1400" b="1">
                <a:solidFill>
                  <a:srgbClr val="006600"/>
                </a:solidFill>
                <a:latin typeface="Calibri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ru-RU" sz="1400" b="1" dirty="0">
              <a:solidFill>
                <a:srgbClr val="006600"/>
              </a:solidFill>
              <a:latin typeface="Calibri"/>
              <a:cs typeface="+mn-cs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26631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57963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2" name="Rectangle 12"/>
          <p:cNvSpPr>
            <a:spLocks noChangeArrowheads="1"/>
          </p:cNvSpPr>
          <p:nvPr/>
        </p:nvSpPr>
        <p:spPr bwMode="auto">
          <a:xfrm>
            <a:off x="1042988" y="6592888"/>
            <a:ext cx="7453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9700" y="2492375"/>
            <a:ext cx="8824913" cy="2808288"/>
          </a:xfrm>
          <a:prstGeom prst="roundRect">
            <a:avLst>
              <a:gd name="adj" fmla="val 972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lvl="2" indent="539750">
              <a:defRPr/>
            </a:pPr>
            <a:r>
              <a:rPr lang="ru-RU" sz="1700" b="1" i="1" dirty="0">
                <a:solidFill>
                  <a:prstClr val="black"/>
                </a:solidFill>
                <a:cs typeface="Arial" panose="020B0604020202020204" pitchFamily="34" charset="0"/>
              </a:rPr>
              <a:t>Пример </a:t>
            </a:r>
            <a:r>
              <a:rPr lang="ru-RU" sz="1700" b="1" i="1" dirty="0">
                <a:solidFill>
                  <a:prstClr val="black"/>
                </a:solidFill>
              </a:rPr>
              <a:t>расчета субсидирования части процентной ставки на уплату процентов по кредитам, заключенным на срок от 2 до 15 лет в растениеводстве:</a:t>
            </a:r>
            <a:endParaRPr lang="ru-RU" sz="1700" i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500" b="1" i="1" dirty="0">
                <a:solidFill>
                  <a:prstClr val="black"/>
                </a:solidFill>
              </a:rPr>
              <a:t>Сумма кредита - </a:t>
            </a:r>
            <a:r>
              <a:rPr lang="ru-RU" sz="1500" b="1" i="1" dirty="0">
                <a:solidFill>
                  <a:srgbClr val="C00000"/>
                </a:solidFill>
              </a:rPr>
              <a:t>100 млн. рублей </a:t>
            </a:r>
            <a:endParaRPr lang="ru-RU" sz="1500" i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1500" b="1" i="1" dirty="0">
                <a:solidFill>
                  <a:prstClr val="black"/>
                </a:solidFill>
              </a:rPr>
              <a:t>Проценты по кредиту - </a:t>
            </a:r>
            <a:r>
              <a:rPr lang="ru-RU" sz="1500" b="1" i="1" dirty="0">
                <a:solidFill>
                  <a:srgbClr val="C00000"/>
                </a:solidFill>
              </a:rPr>
              <a:t>20%</a:t>
            </a:r>
            <a:r>
              <a:rPr lang="ru-RU" sz="1500" b="1" i="1" dirty="0">
                <a:solidFill>
                  <a:prstClr val="black"/>
                </a:solidFill>
              </a:rPr>
              <a:t> годовых</a:t>
            </a:r>
            <a:endParaRPr lang="ru-RU" sz="1500" i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500" b="1" i="1" dirty="0">
                <a:solidFill>
                  <a:prstClr val="black"/>
                </a:solidFill>
              </a:rPr>
              <a:t>Стоимость обслуживания кредита в год - </a:t>
            </a:r>
            <a:r>
              <a:rPr lang="ru-RU" sz="1500" b="1" i="1" dirty="0">
                <a:solidFill>
                  <a:srgbClr val="C00000"/>
                </a:solidFill>
              </a:rPr>
              <a:t>20млн. рублей </a:t>
            </a:r>
            <a:r>
              <a:rPr lang="ru-RU" sz="1500" b="1" i="1" dirty="0">
                <a:solidFill>
                  <a:prstClr val="black"/>
                </a:solidFill>
              </a:rPr>
              <a:t>(уплаченные за год проценты)</a:t>
            </a:r>
            <a:endParaRPr lang="ru-RU" sz="1500" i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500" b="1" i="1" dirty="0">
                <a:solidFill>
                  <a:prstClr val="black"/>
                </a:solidFill>
              </a:rPr>
              <a:t>Возмещение уплаченных процентов из федерального бюджета -</a:t>
            </a:r>
            <a:r>
              <a:rPr lang="ru-RU" sz="1500" b="1" i="1" dirty="0">
                <a:solidFill>
                  <a:srgbClr val="C00000"/>
                </a:solidFill>
              </a:rPr>
              <a:t> 8,25%</a:t>
            </a:r>
            <a:r>
              <a:rPr lang="ru-RU" sz="1500" b="1" i="1" dirty="0">
                <a:solidFill>
                  <a:prstClr val="black"/>
                </a:solidFill>
              </a:rPr>
              <a:t> или </a:t>
            </a:r>
            <a:r>
              <a:rPr lang="ru-RU" sz="1500" b="1" i="1" dirty="0">
                <a:solidFill>
                  <a:srgbClr val="C00000"/>
                </a:solidFill>
              </a:rPr>
              <a:t>8,25</a:t>
            </a:r>
            <a:r>
              <a:rPr lang="ru-RU" sz="1500" b="1" i="1" dirty="0">
                <a:solidFill>
                  <a:prstClr val="black"/>
                </a:solidFill>
              </a:rPr>
              <a:t> млн. рублей. </a:t>
            </a:r>
            <a:endParaRPr lang="ru-RU" sz="1500" i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500" b="1" i="1" dirty="0">
                <a:solidFill>
                  <a:prstClr val="black"/>
                </a:solidFill>
              </a:rPr>
              <a:t>Возмещение уплаченных процентов из регионального бюджета от </a:t>
            </a:r>
            <a:r>
              <a:rPr lang="ru-RU" sz="1500" b="1" i="1" dirty="0">
                <a:solidFill>
                  <a:srgbClr val="C00000"/>
                </a:solidFill>
              </a:rPr>
              <a:t>1,65% до 2,75% </a:t>
            </a:r>
            <a:r>
              <a:rPr lang="ru-RU" sz="1500" b="1" i="1" dirty="0">
                <a:solidFill>
                  <a:prstClr val="black"/>
                </a:solidFill>
              </a:rPr>
              <a:t>или от </a:t>
            </a:r>
            <a:r>
              <a:rPr lang="ru-RU" sz="1500" b="1" i="1" dirty="0">
                <a:solidFill>
                  <a:srgbClr val="C00000"/>
                </a:solidFill>
              </a:rPr>
              <a:t>1,65 до 2,75</a:t>
            </a:r>
            <a:r>
              <a:rPr lang="ru-RU" sz="1500" b="1" i="1" dirty="0">
                <a:solidFill>
                  <a:prstClr val="black"/>
                </a:solidFill>
              </a:rPr>
              <a:t> млн. рублей.</a:t>
            </a:r>
            <a:endParaRPr lang="ru-RU" sz="1500" i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2000" b="1" i="1" dirty="0">
                <a:solidFill>
                  <a:srgbClr val="1F497D"/>
                </a:solidFill>
              </a:rPr>
              <a:t>Итого %</a:t>
            </a:r>
            <a:r>
              <a:rPr lang="ru-RU" sz="1600" b="1" i="1" dirty="0">
                <a:solidFill>
                  <a:prstClr val="black"/>
                </a:solidFill>
              </a:rPr>
              <a:t> уплаченных </a:t>
            </a:r>
            <a:r>
              <a:rPr lang="ru-RU" sz="1600" b="1" i="1" dirty="0" err="1">
                <a:solidFill>
                  <a:prstClr val="black"/>
                </a:solidFill>
              </a:rPr>
              <a:t>сельхозтоваропроизводителям</a:t>
            </a:r>
            <a:r>
              <a:rPr lang="ru-RU" sz="1600" b="1" i="1" dirty="0">
                <a:solidFill>
                  <a:prstClr val="black"/>
                </a:solidFill>
              </a:rPr>
              <a:t> за вычетом субсидий: </a:t>
            </a:r>
          </a:p>
          <a:p>
            <a:pPr algn="ctr">
              <a:defRPr/>
            </a:pPr>
            <a:r>
              <a:rPr lang="ru-RU" sz="1600" b="1" i="1" dirty="0">
                <a:solidFill>
                  <a:srgbClr val="C00000"/>
                </a:solidFill>
              </a:rPr>
              <a:t>20% </a:t>
            </a:r>
            <a:r>
              <a:rPr lang="ru-RU" sz="1600" b="1" i="1" dirty="0">
                <a:solidFill>
                  <a:srgbClr val="FF0000"/>
                </a:solidFill>
              </a:rPr>
              <a:t>- </a:t>
            </a:r>
            <a:r>
              <a:rPr lang="ru-RU" sz="1600" b="1" i="1" dirty="0">
                <a:solidFill>
                  <a:srgbClr val="C00000"/>
                </a:solidFill>
              </a:rPr>
              <a:t>8,25</a:t>
            </a:r>
            <a:r>
              <a:rPr lang="ru-RU" sz="1600" b="1" i="1" dirty="0">
                <a:solidFill>
                  <a:srgbClr val="FF0000"/>
                </a:solidFill>
              </a:rPr>
              <a:t>% - (1,65% ≤  2,75%) = </a:t>
            </a:r>
            <a:r>
              <a:rPr lang="ru-RU" sz="1600" b="1" i="1" dirty="0">
                <a:solidFill>
                  <a:prstClr val="black"/>
                </a:solidFill>
              </a:rPr>
              <a:t>от </a:t>
            </a:r>
            <a:r>
              <a:rPr lang="ru-RU" b="1" i="1" dirty="0">
                <a:solidFill>
                  <a:srgbClr val="C00000"/>
                </a:solidFill>
              </a:rPr>
              <a:t>9% </a:t>
            </a:r>
            <a:r>
              <a:rPr lang="ru-RU" sz="1600" b="1" i="1" dirty="0">
                <a:solidFill>
                  <a:prstClr val="black"/>
                </a:solidFill>
              </a:rPr>
              <a:t>до</a:t>
            </a:r>
            <a:r>
              <a:rPr lang="ru-RU" sz="1600" b="1" i="1" dirty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C00000"/>
                </a:solidFill>
              </a:rPr>
              <a:t>10,1%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</a:rPr>
              <a:t>Годовое</a:t>
            </a:r>
            <a:r>
              <a:rPr lang="ru-RU" sz="1600" b="1" i="1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</a:rPr>
              <a:t>возмещение (из ФБ и РБ)</a:t>
            </a:r>
            <a:r>
              <a:rPr lang="ru-RU" sz="1600" b="1" i="1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ru-RU" sz="1600" b="1" i="1" dirty="0">
                <a:solidFill>
                  <a:prstClr val="black"/>
                </a:solidFill>
              </a:rPr>
              <a:t>от </a:t>
            </a:r>
            <a:r>
              <a:rPr lang="ru-RU" b="1" i="1" dirty="0">
                <a:solidFill>
                  <a:srgbClr val="C00000"/>
                </a:solidFill>
              </a:rPr>
              <a:t>9,9%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sz="1600" b="1" i="1" dirty="0">
                <a:solidFill>
                  <a:prstClr val="black"/>
                </a:solidFill>
              </a:rPr>
              <a:t>до </a:t>
            </a:r>
            <a:r>
              <a:rPr lang="ru-RU" b="1" i="1" dirty="0">
                <a:solidFill>
                  <a:srgbClr val="C00000"/>
                </a:solidFill>
              </a:rPr>
              <a:t>11,0%</a:t>
            </a:r>
            <a:endParaRPr lang="ru-RU" sz="1600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1138" y="5300663"/>
            <a:ext cx="8793162" cy="1152525"/>
          </a:xfrm>
          <a:prstGeom prst="roundRect">
            <a:avLst>
              <a:gd name="adj" fmla="val 9723"/>
            </a:avLst>
          </a:prstGeom>
          <a:noFill/>
          <a:ln>
            <a:solidFill>
              <a:srgbClr val="FFFFC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indent="542925" algn="just">
              <a:defRPr/>
            </a:pPr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Субсидирование части процентной ставки на возмещение части затрат на уплату процентов по инвестиционным кредитам на строительство, реконструкцию тепличных комплексов по производству плодоовощной продукции в закрытом грунте, объектов малой энергетики(котельной), приобретение сельскохозяйственной техники и оборудования, используемых в растениеводстве</a:t>
            </a:r>
            <a:endParaRPr lang="ru-RU" altLang="ru-RU" sz="800" b="1" dirty="0"/>
          </a:p>
        </p:txBody>
      </p:sp>
    </p:spTree>
    <p:extLst>
      <p:ext uri="{BB962C8B-B14F-4D97-AF65-F5344CB8AC3E}">
        <p14:creationId xmlns:p14="http://schemas.microsoft.com/office/powerpoint/2010/main" val="271343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3"/>
          <p:cNvSpPr>
            <a:spLocks noChangeArrowheads="1"/>
          </p:cNvSpPr>
          <p:nvPr/>
        </p:nvSpPr>
        <p:spPr bwMode="auto">
          <a:xfrm>
            <a:off x="125128" y="67378"/>
            <a:ext cx="8903369" cy="66414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Обеспеченность населения Российской Федерации тепличными </a:t>
            </a:r>
            <a:endParaRPr lang="ru-RU" sz="2000" b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овощами в </a:t>
            </a:r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2014 году, тыс. тонн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049625"/>
              </p:ext>
            </p:extLst>
          </p:nvPr>
        </p:nvGraphicFramePr>
        <p:xfrm>
          <a:off x="141380" y="764341"/>
          <a:ext cx="8887117" cy="5184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2138"/>
                <a:gridCol w="1257650"/>
                <a:gridCol w="1627548"/>
                <a:gridCol w="1035712"/>
                <a:gridCol w="813774"/>
                <a:gridCol w="979330"/>
                <a:gridCol w="1100965"/>
              </a:tblGrid>
              <a:tr h="1719598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algn="ctr" font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федерального округа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Численность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населения</a:t>
                      </a:r>
                    </a:p>
                    <a:p>
                      <a:pPr algn="ctr" fontAlgn="ctr"/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 января 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2015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.,</a:t>
                      </a:r>
                    </a:p>
                    <a:p>
                      <a:pPr algn="ctr" fontAlgn="ctr"/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млн. человек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Потребность в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тепличных овощах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рекомендуемая 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норма потребления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12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кг/человека в год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), тыс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. тонн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Производство в 2014 г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.,</a:t>
                      </a:r>
                    </a:p>
                    <a:p>
                      <a:pPr algn="ctr" fontAlgn="ctr"/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тыс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. тонн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(сельхоз. предприятиях, КФХ)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Обеспе-ченность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% 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Дополни-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тельно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требуется производить, тыс. тонн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Требуется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дополнительно построить 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зимних теплиц, га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Российская Федерация 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146,27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1 755,24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728,1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1 027,1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2 055,0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8636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Центральный Ф.О.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38,94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467,34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135,2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332,1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664,2</a:t>
                      </a:r>
                    </a:p>
                  </a:txBody>
                  <a:tcPr marL="78636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Сибирский Ф.О.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19,31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231,77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63,7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168,1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336,2</a:t>
                      </a:r>
                    </a:p>
                  </a:txBody>
                  <a:tcPr marL="78636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Приволжский Ф.О.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29,72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356,61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216,4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60,7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140,2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280,5</a:t>
                      </a:r>
                    </a:p>
                  </a:txBody>
                  <a:tcPr marL="78636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Северо-Западный Ф.О.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13,85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166,17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54,4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111,8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223,5</a:t>
                      </a:r>
                    </a:p>
                  </a:txBody>
                  <a:tcPr marL="78636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Уральский Ф.О.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12,28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147,31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62,0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85,3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170,6</a:t>
                      </a:r>
                    </a:p>
                  </a:txBody>
                  <a:tcPr marL="78636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Южный Ф.О.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14,01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168,07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95,1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73,0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146,0</a:t>
                      </a:r>
                    </a:p>
                  </a:txBody>
                  <a:tcPr marL="78636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Дальневосточный Ф.О.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6,21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74,54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21,9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52,6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105,2</a:t>
                      </a:r>
                    </a:p>
                  </a:txBody>
                  <a:tcPr marL="78636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Северо-Кавказский Ф.О.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9,66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115,91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71,4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61,6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44,5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89,0</a:t>
                      </a:r>
                    </a:p>
                  </a:txBody>
                  <a:tcPr marL="78636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Крымский Ф.О.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2,29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27,53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8,0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19,6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39,1</a:t>
                      </a:r>
                    </a:p>
                  </a:txBody>
                  <a:tcPr marL="78636" marR="8737" marT="87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166688" y="6073353"/>
            <a:ext cx="8786812" cy="307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cs typeface="Times New Roman" pitchFamily="18" charset="0"/>
              </a:rPr>
              <a:t>Кроме того необходимо реконструировать (модернизировать) около 1,0 тыс. га действующих теплиц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>
              <a:solidFill>
                <a:srgbClr val="800000"/>
              </a:solidFill>
            </a:endParaRPr>
          </a:p>
        </p:txBody>
      </p:sp>
      <p:sp>
        <p:nvSpPr>
          <p:cNvPr id="12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A641173E-C7BA-48CD-A1C0-E49D606EBBF0}" type="slidenum">
              <a:rPr lang="ru-RU" sz="1400" b="1">
                <a:solidFill>
                  <a:srgbClr val="006600"/>
                </a:solidFill>
                <a:latin typeface="+mn-lt"/>
              </a:rPr>
              <a:pPr algn="ctr"/>
              <a:t>5</a:t>
            </a:fld>
            <a:endParaRPr lang="ru-RU" sz="1400" b="1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15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57963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043608" y="6592888"/>
            <a:ext cx="74521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/>
          <p:cNvSpPr>
            <a:spLocks noChangeArrowheads="1"/>
          </p:cNvSpPr>
          <p:nvPr/>
        </p:nvSpPr>
        <p:spPr bwMode="auto">
          <a:xfrm>
            <a:off x="90488" y="84139"/>
            <a:ext cx="8940800" cy="68056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Импорт овощей в 2013-2014 гг. по данным ФТС России </a:t>
            </a:r>
            <a:br>
              <a:rPr lang="ru-RU" alt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ru-RU" alt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(без учета торговли с Белоруссией и Казахстаном)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651395"/>
              </p:ext>
            </p:extLst>
          </p:nvPr>
        </p:nvGraphicFramePr>
        <p:xfrm>
          <a:off x="90488" y="853991"/>
          <a:ext cx="8940800" cy="5527336"/>
        </p:xfrm>
        <a:graphic>
          <a:graphicData uri="http://schemas.openxmlformats.org/drawingml/2006/table">
            <a:tbl>
              <a:tblPr/>
              <a:tblGrid>
                <a:gridCol w="2638901"/>
                <a:gridCol w="952499"/>
                <a:gridCol w="1099191"/>
                <a:gridCol w="1025155"/>
                <a:gridCol w="1026670"/>
                <a:gridCol w="1026671"/>
                <a:gridCol w="1171713"/>
              </a:tblGrid>
              <a:tr h="25550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Наименование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культуры</a:t>
                      </a:r>
                    </a:p>
                  </a:txBody>
                  <a:tcPr marL="7611" marR="7611" marT="761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2013 год</a:t>
                      </a:r>
                    </a:p>
                  </a:txBody>
                  <a:tcPr marL="7611" marR="7611" marT="761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2014 год</a:t>
                      </a:r>
                    </a:p>
                  </a:txBody>
                  <a:tcPr marL="7611" marR="7611" marT="761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Темпы роста</a:t>
                      </a:r>
                    </a:p>
                  </a:txBody>
                  <a:tcPr marL="7611" marR="7611" marT="761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8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тыс. тонн</a:t>
                      </a:r>
                    </a:p>
                  </a:txBody>
                  <a:tcPr marL="7611" marR="7611" marT="761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млн. долл.</a:t>
                      </a:r>
                    </a:p>
                  </a:txBody>
                  <a:tcPr marL="7611" marR="7611" marT="761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тыс. тонн</a:t>
                      </a:r>
                    </a:p>
                  </a:txBody>
                  <a:tcPr marL="7611" marR="7611" marT="761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млн. долл.</a:t>
                      </a:r>
                    </a:p>
                  </a:txBody>
                  <a:tcPr marL="7611" marR="7611" marT="761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Отношение по весу, % </a:t>
                      </a:r>
                    </a:p>
                  </a:txBody>
                  <a:tcPr marL="7611" marR="7611" marT="761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Отношение по стоимости, % </a:t>
                      </a:r>
                    </a:p>
                  </a:txBody>
                  <a:tcPr marL="7611" marR="7611" marT="761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900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Томаты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1 061,7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0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Лук репчатый,  чеснок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0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Овощи прочие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0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Морковь, репа, свекла столовая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7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Капуста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0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Огурцы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0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Овощи замороженные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0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Овощи бобовые сушеные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99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Овощи консервированные для кратковременного хранения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52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Салат-латук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0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Овощи сушеные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0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Продовольственные бахчевые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0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Бобовые овощи, свежие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0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Маниок, земляная груша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0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Овощи с бахчевыми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2 423,3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2 575,3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2 481,7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2 449,8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>
              <a:solidFill>
                <a:srgbClr val="800000"/>
              </a:solidFill>
            </a:endParaRPr>
          </a:p>
        </p:txBody>
      </p:sp>
      <p:sp>
        <p:nvSpPr>
          <p:cNvPr id="10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A641173E-C7BA-48CD-A1C0-E49D606EBBF0}" type="slidenum">
              <a:rPr lang="ru-RU" sz="1400" b="1">
                <a:solidFill>
                  <a:srgbClr val="006600"/>
                </a:solidFill>
                <a:latin typeface="+mn-lt"/>
              </a:rPr>
              <a:pPr algn="ctr"/>
              <a:t>6</a:t>
            </a:fld>
            <a:endParaRPr lang="ru-RU" sz="1400" b="1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13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57963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043608" y="6592888"/>
            <a:ext cx="74521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49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3"/>
          <p:cNvSpPr>
            <a:spLocks noChangeArrowheads="1"/>
          </p:cNvSpPr>
          <p:nvPr/>
        </p:nvSpPr>
        <p:spPr bwMode="auto">
          <a:xfrm>
            <a:off x="107504" y="57752"/>
            <a:ext cx="8941245" cy="6349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Обеспеченность населения Российской Федерации </a:t>
            </a:r>
            <a:endParaRPr lang="ru-RU" sz="2000" b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плодами и ягодами в </a:t>
            </a:r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2014 году, тыс. тонн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733124"/>
              </p:ext>
            </p:extLst>
          </p:nvPr>
        </p:nvGraphicFramePr>
        <p:xfrm>
          <a:off x="107504" y="750776"/>
          <a:ext cx="8941246" cy="5702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5543"/>
                <a:gridCol w="1137070"/>
                <a:gridCol w="1743508"/>
                <a:gridCol w="1186047"/>
                <a:gridCol w="1363212"/>
                <a:gridCol w="1325866"/>
              </a:tblGrid>
              <a:tr h="12131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федерального округа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Численность населения         на 1 января    2015 г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.,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млн</a:t>
                      </a: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. человек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Потребность в плодах  и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ягодах </a:t>
                      </a: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рекомендуемая  </a:t>
                      </a: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норма потребления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90 </a:t>
                      </a: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кг/человека в год),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тыс</a:t>
                      </a: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. тонн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Производство в 2014 г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.,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тыс</a:t>
                      </a: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тонн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(все </a:t>
                      </a: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категории хозяйств)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Обеспеченность,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% </a:t>
                      </a:r>
                      <a:endParaRPr kumimoji="0" lang="ru-RU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Дополнительно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требуется,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тыс</a:t>
                      </a: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. тонн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4894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Российская Федерация 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146,27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13 164,30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2 995,58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22,76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10 168,72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4894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Центральный Ф.О.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38,94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3 505,04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810,05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23,11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2 694,98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894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Приволжский Ф.О.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29,72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2 674,60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620,95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23,22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2 053,65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4894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Сибирский Ф.О.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19,31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1 738,25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140,2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8,06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1 598,09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894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Северо-Западный Ф.О.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13,85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1 246,25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136,8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10,98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1 109,40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894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Уральский Ф.О.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12,28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1 104,86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148,4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13,43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956,46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894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Южный Ф.О.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14,01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1 260,50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671,76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53,29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588,74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894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Северо-Кавказский Ф.О.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9,66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869,32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305,36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35,13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563,96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894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Дальневосточный Ф.О.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6,21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559,02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33,9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6,06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525,16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894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Крымский Ф.О.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2,29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206,47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125,3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60,69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81,16</a:t>
                      </a:r>
                    </a:p>
                  </a:txBody>
                  <a:tcPr marL="5312" marR="5312" marT="53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>
              <a:solidFill>
                <a:srgbClr val="800000"/>
              </a:solidFill>
            </a:endParaRPr>
          </a:p>
        </p:txBody>
      </p:sp>
      <p:sp>
        <p:nvSpPr>
          <p:cNvPr id="10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A641173E-C7BA-48CD-A1C0-E49D606EBBF0}" type="slidenum">
              <a:rPr lang="ru-RU" sz="1400" b="1">
                <a:solidFill>
                  <a:srgbClr val="006600"/>
                </a:solidFill>
                <a:latin typeface="+mn-lt"/>
              </a:rPr>
              <a:pPr algn="ctr"/>
              <a:t>7</a:t>
            </a:fld>
            <a:endParaRPr lang="ru-RU" sz="1400" b="1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12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57963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043608" y="6592888"/>
            <a:ext cx="74521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02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AutoShape 3"/>
          <p:cNvSpPr>
            <a:spLocks noChangeArrowheads="1"/>
          </p:cNvSpPr>
          <p:nvPr/>
        </p:nvSpPr>
        <p:spPr bwMode="auto">
          <a:xfrm>
            <a:off x="96253" y="63785"/>
            <a:ext cx="8941869" cy="62891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5475288" algn="l"/>
                <a:tab pos="6003925" algn="l"/>
              </a:tabLst>
            </a:pPr>
            <a:r>
              <a:rPr lang="ru-RU" altLang="ru-RU" sz="2000" b="1" dirty="0">
                <a:solidFill>
                  <a:schemeClr val="bg1"/>
                </a:solidFill>
                <a:cs typeface="Times New Roman" pitchFamily="18" charset="0"/>
              </a:rPr>
              <a:t>Импорт плодов и ягод в Российскую Федерацию за 2013 -2014 гг.,</a:t>
            </a:r>
          </a:p>
          <a:p>
            <a:pPr algn="ctr">
              <a:tabLst>
                <a:tab pos="5475288" algn="l"/>
                <a:tab pos="6003925" algn="l"/>
              </a:tabLst>
            </a:pPr>
            <a:r>
              <a:rPr lang="ru-RU" altLang="ru-RU" sz="2000" b="1" dirty="0">
                <a:solidFill>
                  <a:schemeClr val="bg1"/>
                </a:solidFill>
                <a:cs typeface="Times New Roman" pitchFamily="18" charset="0"/>
              </a:rPr>
              <a:t> (данные ФТС России, </a:t>
            </a:r>
            <a:r>
              <a:rPr lang="ru-RU" altLang="ru-RU" sz="2000" b="1" dirty="0" err="1">
                <a:solidFill>
                  <a:schemeClr val="bg1"/>
                </a:solidFill>
                <a:cs typeface="Times New Roman" pitchFamily="18" charset="0"/>
              </a:rPr>
              <a:t>Белстата</a:t>
            </a:r>
            <a:r>
              <a:rPr lang="ru-RU" altLang="ru-RU" sz="2000" b="1" dirty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ru-RU" altLang="ru-RU" sz="2000" b="1" dirty="0" smtClean="0">
                <a:solidFill>
                  <a:schemeClr val="bg1"/>
                </a:solidFill>
                <a:cs typeface="Times New Roman" pitchFamily="18" charset="0"/>
              </a:rPr>
              <a:t>Казахстана)</a:t>
            </a:r>
            <a:endParaRPr lang="ru-RU" altLang="ru-RU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801055"/>
              </p:ext>
            </p:extLst>
          </p:nvPr>
        </p:nvGraphicFramePr>
        <p:xfrm>
          <a:off x="118131" y="764705"/>
          <a:ext cx="8919991" cy="56560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5637"/>
                <a:gridCol w="1080120"/>
                <a:gridCol w="1152128"/>
                <a:gridCol w="1224136"/>
                <a:gridCol w="1224136"/>
                <a:gridCol w="1008112"/>
                <a:gridCol w="865722"/>
              </a:tblGrid>
              <a:tr h="27444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Наименование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культуры</a:t>
                      </a:r>
                      <a:endParaRPr lang="ru-RU" sz="1100" b="1" i="0" u="none" strike="noStrike" dirty="0">
                        <a:effectLst/>
                        <a:latin typeface="+mj-lt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2013 г.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2014 г.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+mj-lt"/>
                        </a:rPr>
                        <a:t> 2014 г. </a:t>
                      </a:r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к </a:t>
                      </a:r>
                      <a:r>
                        <a:rPr lang="ru-RU" sz="1400" b="1" u="none" strike="noStrike" dirty="0" smtClean="0">
                          <a:effectLst/>
                          <a:latin typeface="+mj-lt"/>
                        </a:rPr>
                        <a:t>2013 г., %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85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Вес </a:t>
                      </a:r>
                      <a:r>
                        <a:rPr lang="ru-RU" sz="1400" b="1" u="none" strike="noStrike" dirty="0" smtClean="0">
                          <a:effectLst/>
                          <a:latin typeface="+mj-lt"/>
                        </a:rPr>
                        <a:t>нетто,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+mj-lt"/>
                        </a:rPr>
                        <a:t>тыс. тонн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Стоимость </a:t>
                      </a:r>
                      <a:r>
                        <a:rPr lang="ru-RU" sz="1400" b="1" u="none" strike="noStrike" dirty="0" smtClean="0">
                          <a:effectLst/>
                          <a:latin typeface="+mj-lt"/>
                        </a:rPr>
                        <a:t>товара,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+mj-lt"/>
                        </a:rPr>
                        <a:t>млн. </a:t>
                      </a:r>
                      <a:r>
                        <a:rPr lang="ru-RU" sz="1400" b="1" u="none" strike="noStrike" dirty="0" err="1">
                          <a:effectLst/>
                          <a:latin typeface="+mj-lt"/>
                        </a:rPr>
                        <a:t>долл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Вес </a:t>
                      </a:r>
                      <a:r>
                        <a:rPr lang="ru-RU" sz="1400" b="1" u="none" strike="noStrike" dirty="0" smtClean="0">
                          <a:effectLst/>
                          <a:latin typeface="+mj-lt"/>
                        </a:rPr>
                        <a:t>нетто,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+mj-lt"/>
                        </a:rPr>
                        <a:t>тыс. тонн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Стоимость </a:t>
                      </a:r>
                      <a:r>
                        <a:rPr lang="ru-RU" sz="1400" b="1" u="none" strike="noStrike" dirty="0" smtClean="0">
                          <a:effectLst/>
                          <a:latin typeface="+mj-lt"/>
                        </a:rPr>
                        <a:t>товара,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+mj-lt"/>
                        </a:rPr>
                        <a:t>млн. </a:t>
                      </a:r>
                      <a:r>
                        <a:rPr lang="ru-RU" sz="1400" b="1" u="none" strike="noStrike" dirty="0" err="1">
                          <a:effectLst/>
                          <a:latin typeface="+mj-lt"/>
                        </a:rPr>
                        <a:t>долл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+mj-lt"/>
                        </a:rPr>
                        <a:t>Отношение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+mj-lt"/>
                        </a:rPr>
                        <a:t>по весу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+mj-lt"/>
                        </a:rPr>
                        <a:t>Отношение по стоимости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4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Яблоки</a:t>
                      </a:r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, груши и айва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1 790,4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1 206,1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1 537,2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1 012,6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85,9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8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Абрикосы</a:t>
                      </a:r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, вишня, черешня, персики сливы 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87,8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83,7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Виноград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92,6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Прочие </a:t>
                      </a:r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фрукты, свежие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83,7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Цитрусовые </a:t>
                      </a:r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плоды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1 703,8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1 677,1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1 664,9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1 489,6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97,7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88,8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8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Орехи </a:t>
                      </a:r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кокосовые, бразильские кешью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101,7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116,6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Прочие </a:t>
                      </a:r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орехи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65,3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75,3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Бананы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1 338,9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1 274,8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95,2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96,1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8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Финики</a:t>
                      </a:r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, инжир, ананасы, авокадо, гуайява, манго и мангостан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94,9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92,3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9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Дыни </a:t>
                      </a:r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(включая арбузы) и папайя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141,9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119,9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Фрукты </a:t>
                      </a:r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и орехи замороженные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106,7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115,7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8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Фрукты </a:t>
                      </a:r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и орехи, </a:t>
                      </a:r>
                      <a:r>
                        <a:rPr lang="ru-RU" sz="1200" b="0" u="none" strike="noStrike" dirty="0" err="1">
                          <a:effectLst/>
                          <a:latin typeface="+mn-lt"/>
                        </a:rPr>
                        <a:t>консерв</a:t>
                      </a:r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. для </a:t>
                      </a:r>
                      <a:r>
                        <a:rPr lang="ru-RU" sz="1200" b="0" u="none" strike="noStrike" dirty="0" err="1">
                          <a:effectLst/>
                          <a:latin typeface="+mn-lt"/>
                        </a:rPr>
                        <a:t>кратк</a:t>
                      </a:r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. хр.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16,3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105,7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Фрукты </a:t>
                      </a:r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сушеные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88,3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53,2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Кожура </a:t>
                      </a:r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цитрусовых 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97,7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Итого по данным группам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6 410,7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6 445,7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5 889,4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5540,0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>
              <a:solidFill>
                <a:srgbClr val="800000"/>
              </a:solidFill>
            </a:endParaRPr>
          </a:p>
        </p:txBody>
      </p:sp>
      <p:sp>
        <p:nvSpPr>
          <p:cNvPr id="11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A641173E-C7BA-48CD-A1C0-E49D606EBBF0}" type="slidenum">
              <a:rPr lang="ru-RU" sz="1400" b="1">
                <a:solidFill>
                  <a:srgbClr val="006600"/>
                </a:solidFill>
                <a:latin typeface="+mn-lt"/>
              </a:rPr>
              <a:pPr algn="ctr"/>
              <a:t>8</a:t>
            </a:fld>
            <a:endParaRPr lang="ru-RU" sz="1400" b="1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689" y="6568806"/>
            <a:ext cx="268339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13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50825" y="6557963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043608" y="6592888"/>
            <a:ext cx="74521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611" y="6553178"/>
            <a:ext cx="296000" cy="31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57349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28600" y="6562725"/>
            <a:ext cx="8715375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50" name="Oval 8"/>
          <p:cNvSpPr>
            <a:spLocks noChangeArrowheads="1"/>
          </p:cNvSpPr>
          <p:nvPr/>
        </p:nvSpPr>
        <p:spPr bwMode="auto">
          <a:xfrm>
            <a:off x="8689975" y="6588125"/>
            <a:ext cx="242888" cy="249238"/>
          </a:xfrm>
          <a:prstGeom prst="ellipse">
            <a:avLst/>
          </a:prstGeom>
          <a:solidFill>
            <a:srgbClr val="FFCC99"/>
          </a:solidFill>
          <a:ln w="63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51" name="Номер слайда 5"/>
          <p:cNvSpPr>
            <a:spLocks/>
          </p:cNvSpPr>
          <p:nvPr/>
        </p:nvSpPr>
        <p:spPr bwMode="auto">
          <a:xfrm>
            <a:off x="8570913" y="6635750"/>
            <a:ext cx="4778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AE909B99-806F-4280-B4AF-5E1600974C1E}" type="slidenum">
              <a:rPr lang="ru-RU" sz="1400" b="1">
                <a:solidFill>
                  <a:srgbClr val="006600"/>
                </a:solidFill>
              </a:rPr>
              <a:pPr algn="ctr"/>
              <a:t>9</a:t>
            </a:fld>
            <a:endParaRPr lang="ru-RU" sz="1400" b="1" dirty="0">
              <a:solidFill>
                <a:srgbClr val="0066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570522"/>
              </p:ext>
            </p:extLst>
          </p:nvPr>
        </p:nvGraphicFramePr>
        <p:xfrm>
          <a:off x="168844" y="980728"/>
          <a:ext cx="8764018" cy="5256583"/>
        </p:xfrm>
        <a:graphic>
          <a:graphicData uri="http://schemas.openxmlformats.org/drawingml/2006/table">
            <a:tbl>
              <a:tblPr/>
              <a:tblGrid>
                <a:gridCol w="975197"/>
                <a:gridCol w="1240696"/>
                <a:gridCol w="1033915"/>
                <a:gridCol w="1102842"/>
                <a:gridCol w="1102842"/>
                <a:gridCol w="1102842"/>
                <a:gridCol w="1102842"/>
                <a:gridCol w="1102842"/>
              </a:tblGrid>
              <a:tr h="23563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</a:t>
                      </a:r>
                    </a:p>
                    <a:p>
                      <a:pPr algn="ctr" fontAlgn="ctr"/>
                      <a:r>
                        <a:rPr lang="ru-RU" sz="13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региона</a:t>
                      </a:r>
                      <a:endParaRPr lang="ru-RU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45" marR="2245" marT="22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Зерновые и зернобобовые</a:t>
                      </a:r>
                    </a:p>
                  </a:txBody>
                  <a:tcPr marL="2245" marR="2245" marT="2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45" marR="2245" marT="2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Сахарная свекла</a:t>
                      </a:r>
                      <a:endParaRPr lang="ru-R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45" marR="2245" marT="2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45" marR="2245" marT="2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Картофель</a:t>
                      </a:r>
                      <a:endParaRPr lang="ru-R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45" marR="2245" marT="2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45" marR="2245" marT="2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862922">
                <a:tc gridSpan="2" v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45" marR="2245" marT="22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выполнения планового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показателя в </a:t>
                      </a: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 году</a:t>
                      </a:r>
                    </a:p>
                  </a:txBody>
                  <a:tcPr marL="2245" marR="2245" marT="2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Предусмотрено в 2015 году, </a:t>
                      </a:r>
                    </a:p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 тонн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45" marR="2245" marT="2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выполнения планового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показателя в </a:t>
                      </a: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 году</a:t>
                      </a:r>
                    </a:p>
                  </a:txBody>
                  <a:tcPr marL="2245" marR="2245" marT="2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Предусмотрено в 2015 году, </a:t>
                      </a:r>
                    </a:p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 тонн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45" marR="2245" marT="2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выполнения планового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показателя в </a:t>
                      </a: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 году</a:t>
                      </a:r>
                    </a:p>
                  </a:txBody>
                  <a:tcPr marL="2245" marR="2245" marT="2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Предусмотрено в 2015 году, </a:t>
                      </a:r>
                    </a:p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 тонн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45" marR="2245" marT="2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4195">
                <a:tc rowSpan="2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Российская Федерация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Госпрограмма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3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110,9</a:t>
                      </a:r>
                      <a:endParaRPr lang="ru-RU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100 000,0</a:t>
                      </a:r>
                      <a:endParaRPr lang="ru-RU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90,1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37 036,2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101,6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31 500,0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</a:tr>
              <a:tr h="244195">
                <a:tc vMerge="1">
                  <a:txBody>
                    <a:bodyPr/>
                    <a:lstStyle/>
                    <a:p>
                      <a:pPr algn="l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Соглашения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3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110,1</a:t>
                      </a:r>
                      <a:endParaRPr lang="ru-RU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99 764,2</a:t>
                      </a:r>
                      <a:endParaRPr lang="ru-RU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81,7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40 997,1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99,3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 </a:t>
                      </a: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481,3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</a:tr>
              <a:tr h="2621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Республика </a:t>
                      </a:r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Башкортостан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73,8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3 584,0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1 380,0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21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Республика Марий Эл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104,9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225,9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21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Республика Мордовия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91,0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1 100,0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21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effectLst/>
                          <a:latin typeface="+mn-lt"/>
                        </a:rPr>
                        <a:t>Республика Татарстан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76,5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  <a:latin typeface="+mn-lt"/>
                        </a:rPr>
                        <a:t>4 500,0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1 850,0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21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Удмуртская Республика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91,7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670,0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21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Чувашская Республика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95,5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600,0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37,7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21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Кировская область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123,2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550,0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21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Нижегородская область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82,1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1 390,0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21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Оренбургская область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86,0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3 040,7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21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Пензенская область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102,0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1 295,3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1 940,4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21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Пермский край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73,1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518,0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21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Самарская область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178,3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1 190,0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21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Саратовская область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104,7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3 850,0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21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Ульяновская область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76,6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1 409,7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136188" y="44624"/>
            <a:ext cx="8891080" cy="792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Выполнение индикаторов </a:t>
            </a:r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Госпрограммы субъектами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 Приволжского федерального округа в 2014 г. </a:t>
            </a: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З</a:t>
            </a:r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адачи на 2015 г.</a:t>
            </a:r>
            <a:endParaRPr 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043608" y="6592888"/>
            <a:ext cx="74521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ДЕПАРТАМЕНТ РАСТЕНИЕВОДСТВА, ХИМИЗАЦИИ И ЗАЩИТЫ РАСТЕНИЙ МИНСЕЛЬХОЗА РОССИИ</a:t>
            </a: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1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8505</Words>
  <Application>Microsoft Office PowerPoint</Application>
  <PresentationFormat>Экран (4:3)</PresentationFormat>
  <Paragraphs>3403</Paragraphs>
  <Slides>49</Slides>
  <Notes>23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внесения минеральных удобрений  сельскохозяйственными товаропроизводителями</vt:lpstr>
      <vt:lpstr>Информация о приобретении  сельхозтоваропроизводителями  минеральных удобрений в Российской Федерации, тыс. тонн д.в. *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Андреянов Евгений Владимирович</dc:creator>
  <cp:lastModifiedBy>Андреянов Евгений Владимирович</cp:lastModifiedBy>
  <cp:revision>102</cp:revision>
  <cp:lastPrinted>2015-06-23T08:58:43Z</cp:lastPrinted>
  <dcterms:created xsi:type="dcterms:W3CDTF">2015-06-03T09:07:07Z</dcterms:created>
  <dcterms:modified xsi:type="dcterms:W3CDTF">2015-06-23T13:07:55Z</dcterms:modified>
</cp:coreProperties>
</file>